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  <p:sldMasterId id="2147483788" r:id="rId2"/>
    <p:sldMasterId id="2147483800" r:id="rId3"/>
    <p:sldMasterId id="2147483812" r:id="rId4"/>
    <p:sldMasterId id="2147483824" r:id="rId5"/>
    <p:sldMasterId id="2147483836" r:id="rId6"/>
    <p:sldMasterId id="2147483854" r:id="rId7"/>
    <p:sldMasterId id="2147483866" r:id="rId8"/>
    <p:sldMasterId id="2147483884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7" r:id="rId20"/>
    <p:sldId id="268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644"/>
    <a:srgbClr val="FBFBFB"/>
    <a:srgbClr val="00823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20" y="-1080"/>
      </p:cViewPr>
      <p:guideLst>
        <p:guide orient="horz" pos="2160"/>
        <p:guide pos="36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4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807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04505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45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457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025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3031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89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790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942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935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0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000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2599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403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161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829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6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699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09954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459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505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41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92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892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38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8422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15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248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33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4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15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88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65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03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0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10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18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34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78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1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61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37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81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4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54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8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93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13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41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80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58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2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64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62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58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426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64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63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26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82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98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530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33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22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82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531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12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710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47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13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0622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81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8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39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943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1629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316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15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14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645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40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12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0780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4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970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747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89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295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38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6781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216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978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966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87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4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98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6265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623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082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86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654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647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910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187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695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3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819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112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435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144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928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586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86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270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952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014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5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20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77.xml"/><Relationship Id="rId18" Type="http://schemas.openxmlformats.org/officeDocument/2006/relationships/theme" Target="../theme/theme6.xml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5.xml"/><Relationship Id="rId18" Type="http://schemas.openxmlformats.org/officeDocument/2006/relationships/theme" Target="../theme/theme8.xml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2.xml"/><Relationship Id="rId18" Type="http://schemas.openxmlformats.org/officeDocument/2006/relationships/theme" Target="../theme/theme9.xml"/><Relationship Id="rId19" Type="http://schemas.openxmlformats.org/officeDocument/2006/relationships/image" Target="../media/image10.png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0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91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1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0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5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9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4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0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1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680" y="1145876"/>
            <a:ext cx="3486332" cy="4030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6222275" y="890341"/>
            <a:ext cx="6096000" cy="181588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it-IT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FARE NUOVE TUTTE LE COSE. RADICATI NEL FUTURO, CUSTODI DELL’ESSENZIALE”</a:t>
            </a:r>
            <a:br>
              <a:rPr lang="it-IT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it-IT" sz="2800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904120" y="3267039"/>
            <a:ext cx="60960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it-IT" sz="2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XVI ASSEMBLEA NAZIONALE DELL’AZIONE CATTOLICA ITALIANA</a:t>
            </a:r>
            <a:br>
              <a:rPr lang="it-IT" sz="2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it-IT" sz="2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28 APRILE/1 MAGGIO 2017</a:t>
            </a:r>
          </a:p>
        </p:txBody>
      </p:sp>
    </p:spTree>
    <p:extLst>
      <p:ext uri="{BB962C8B-B14F-4D97-AF65-F5344CB8AC3E}">
        <p14:creationId xmlns:p14="http://schemas.microsoft.com/office/powerpoint/2010/main" val="365153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17008" y="527546"/>
            <a:ext cx="66820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MV Boli" panose="02000500030200090000" pitchFamily="2" charset="0"/>
              </a:rPr>
              <a:t>CUSTODI DELL’ESSENZIALE: </a:t>
            </a:r>
          </a:p>
          <a:p>
            <a:r>
              <a:rPr lang="it-IT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MV Boli" panose="02000500030200090000" pitchFamily="2" charset="0"/>
              </a:rPr>
              <a:t>SPIRITUALITÀ E FRATERNITÀ</a:t>
            </a:r>
            <a:endParaRPr lang="it-IT" sz="3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039429" y="1713844"/>
            <a:ext cx="45810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MV Boli" panose="02000500030200090000" pitchFamily="2" charset="0"/>
              </a:rPr>
              <a:t>COME PRENDERCI CURA </a:t>
            </a:r>
          </a:p>
          <a:p>
            <a:r>
              <a:rPr lang="it-IT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MV Boli" panose="02000500030200090000" pitchFamily="2" charset="0"/>
              </a:rPr>
              <a:t>DEL NOSTRO TEMPO?</a:t>
            </a:r>
            <a:endParaRPr lang="it-IT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83179" y="2070754"/>
            <a:ext cx="6829033" cy="4524315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Chiedendoci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cosa sia veramente necessario nella nostra vita: </a:t>
            </a:r>
            <a:endParaRPr lang="it-IT" sz="2400" b="1" dirty="0" smtClean="0">
              <a:solidFill>
                <a:srgbClr val="3366FF"/>
              </a:solidFill>
              <a:latin typeface="Adobe Caslon Pro"/>
              <a:ea typeface="Yu Gothic UI Semibold" panose="020B0700000000000000" pitchFamily="34" charset="-128"/>
              <a:cs typeface="Adobe Caslon Pro"/>
            </a:endParaRPr>
          </a:p>
          <a:p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cioè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l’Amore salvifico di </a:t>
            </a:r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Dio</a:t>
            </a:r>
          </a:p>
          <a:p>
            <a:endParaRPr lang="it-IT" sz="2400" b="1" dirty="0">
              <a:solidFill>
                <a:srgbClr val="009644"/>
              </a:solidFill>
              <a:latin typeface="Adobe Caslon Pro"/>
              <a:ea typeface="Yu Gothic UI Semibold" panose="020B0700000000000000" pitchFamily="34" charset="-128"/>
              <a:cs typeface="Adobe Caslon Pro"/>
            </a:endParaRPr>
          </a:p>
          <a:p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Prenderci cura della vita spirituale sapendo che ogni vita è un luogo teologico cioè </a:t>
            </a:r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abitato</a:t>
            </a:r>
          </a:p>
          <a:p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da DIO </a:t>
            </a:r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e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da </a:t>
            </a:r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Noi.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(M. Bianchi)</a:t>
            </a:r>
          </a:p>
          <a:p>
            <a:endParaRPr lang="it-IT" sz="2400" b="1" dirty="0" smtClean="0">
              <a:solidFill>
                <a:srgbClr val="009644"/>
              </a:solidFill>
              <a:latin typeface="Adobe Caslon Pro"/>
              <a:ea typeface="Yu Gothic UI Semibold" panose="020B0700000000000000" pitchFamily="34" charset="-128"/>
              <a:cs typeface="Adobe Caslon Pro"/>
            </a:endParaRPr>
          </a:p>
          <a:p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Prenderci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cura del percorso </a:t>
            </a:r>
            <a:endParaRPr lang="it-IT" sz="2400" b="1" dirty="0" smtClean="0">
              <a:solidFill>
                <a:srgbClr val="3366FF"/>
              </a:solidFill>
              <a:latin typeface="Adobe Caslon Pro"/>
              <a:ea typeface="Yu Gothic UI Semibold" panose="020B0700000000000000" pitchFamily="34" charset="-128"/>
              <a:cs typeface="Adobe Caslon Pro"/>
            </a:endParaRPr>
          </a:p>
          <a:p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attraverso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cui la vita di </a:t>
            </a:r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ciascuno</a:t>
            </a:r>
          </a:p>
          <a:p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prende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forma </a:t>
            </a:r>
            <a:endParaRPr lang="it-IT" sz="2400" b="1" dirty="0" smtClean="0">
              <a:solidFill>
                <a:srgbClr val="3366FF"/>
              </a:solidFill>
              <a:latin typeface="Adobe Caslon Pro"/>
              <a:ea typeface="Yu Gothic UI Semibold" panose="020B0700000000000000" pitchFamily="34" charset="-128"/>
              <a:cs typeface="Adobe Caslon Pro"/>
            </a:endParaRPr>
          </a:p>
          <a:p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(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percorsi formativi </a:t>
            </a:r>
            <a:r>
              <a:rPr lang="it-IT" sz="2400" b="1" dirty="0" smtClean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curati, di </a:t>
            </a:r>
            <a:r>
              <a:rPr lang="it-IT" sz="2400" b="1" dirty="0">
                <a:solidFill>
                  <a:srgbClr val="3366FF"/>
                </a:solidFill>
                <a:latin typeface="Adobe Caslon Pro"/>
                <a:ea typeface="Yu Gothic UI Semibold" panose="020B0700000000000000" pitchFamily="34" charset="-128"/>
                <a:cs typeface="Adobe Caslon Pro"/>
              </a:rPr>
              <a:t>spessore</a:t>
            </a:r>
            <a:r>
              <a:rPr lang="it-IT" b="1" dirty="0" smtClean="0">
                <a:solidFill>
                  <a:srgbClr val="3366FF"/>
                </a:solidFill>
                <a:latin typeface="Adobe Caslon Pro"/>
                <a:cs typeface="Adobe Caslon Pro"/>
              </a:rPr>
              <a:t>) </a:t>
            </a:r>
            <a:endParaRPr lang="it-IT" b="1" dirty="0">
              <a:solidFill>
                <a:srgbClr val="3366FF"/>
              </a:solidFill>
              <a:latin typeface="Adobe Caslon Pro"/>
              <a:cs typeface="Adobe Caslon Pro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83180" y="53500"/>
            <a:ext cx="1784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Berlin Sans FB" panose="020E0602020502020306" pitchFamily="34" charset="0"/>
              </a:rPr>
              <a:t>4°</a:t>
            </a:r>
            <a:r>
              <a:rPr lang="it-IT" dirty="0" smtClean="0">
                <a:latin typeface="Berlin Sans FB" panose="020E0602020502020306" pitchFamily="34" charset="0"/>
              </a:rPr>
              <a:t> </a:t>
            </a:r>
            <a:r>
              <a:rPr lang="it-IT" b="1" dirty="0" smtClean="0">
                <a:latin typeface="Adobe Caslon Pro"/>
                <a:cs typeface="Adobe Caslon Pro"/>
              </a:rPr>
              <a:t>CAPITOLO</a:t>
            </a:r>
            <a:endParaRPr lang="it-IT" b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05174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85800" y="5544538"/>
            <a:ext cx="4939342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it-IT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IL VALORE GRANDE DI ESSERE ASSOCIAZIONE</a:t>
            </a:r>
            <a:endParaRPr lang="it-IT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85800" y="422701"/>
            <a:ext cx="4641273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obe Caslon Pro"/>
                <a:cs typeface="Adobe Caslon Pro"/>
              </a:rPr>
              <a:t>Come prendersi cura </a:t>
            </a:r>
            <a:endParaRPr lang="it-IT" sz="3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dobe Caslon Pro"/>
              <a:cs typeface="Adobe Caslon Pro"/>
            </a:endParaRPr>
          </a:p>
          <a:p>
            <a:r>
              <a:rPr lang="it-IT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obe Caslon Pro"/>
                <a:cs typeface="Adobe Caslon Pro"/>
              </a:rPr>
              <a:t>della </a:t>
            </a:r>
            <a:r>
              <a:rPr lang="it-IT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obe Caslon Pro"/>
                <a:cs typeface="Adobe Caslon Pro"/>
              </a:rPr>
              <a:t>nostra associazione? 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6729844" y="816990"/>
            <a:ext cx="3920837" cy="10482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promozione associativa: capaci di raccontare  e spiegare la nostra associazione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7893627" y="2787271"/>
            <a:ext cx="3574473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Non rinchiudersi in se stessi: “meglio pochi ma buoni”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1482438" y="2979444"/>
            <a:ext cx="4613562" cy="10710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nostra è un’associazione popolare: non rinuncia ad accompagnare la fede di tante persone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6849341" y="4623716"/>
            <a:ext cx="3255818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Cura,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formazione</a:t>
            </a:r>
          </a:p>
          <a:p>
            <a:pPr algn="ctr"/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 accompagnamento </a:t>
            </a:r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presidenti parrocchiali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85800" y="5193930"/>
            <a:ext cx="177484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rial Rounded MT Bold" panose="020F0704030504030204" pitchFamily="34" charset="0"/>
              </a:rPr>
              <a:t>5° </a:t>
            </a:r>
            <a:r>
              <a:rPr lang="it-IT" b="1" dirty="0" smtClean="0">
                <a:latin typeface="Adobe Caslon Pro"/>
                <a:cs typeface="Adobe Caslon Pro"/>
              </a:rPr>
              <a:t>CAPITOLO</a:t>
            </a:r>
            <a:endParaRPr lang="it-IT" b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339709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41">
            <a:off x="7481453" y="471053"/>
            <a:ext cx="4281053" cy="240809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469721" y="1627402"/>
            <a:ext cx="641714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800" dirty="0">
                <a:latin typeface="Adobe Caslon Pro"/>
                <a:cs typeface="Adobe Caslon Pro"/>
              </a:rPr>
              <a:t>Con audacia, fiducia e creatività</a:t>
            </a:r>
          </a:p>
        </p:txBody>
      </p:sp>
      <p:sp>
        <p:nvSpPr>
          <p:cNvPr id="6" name="Rettangolo 5"/>
          <p:cNvSpPr/>
          <p:nvPr/>
        </p:nvSpPr>
        <p:spPr>
          <a:xfrm>
            <a:off x="5527963" y="3230663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600" dirty="0">
                <a:latin typeface="Adobe Caslon Pro"/>
                <a:cs typeface="Adobe Caslon Pro"/>
              </a:rPr>
              <a:t>Lasciare da parte titubanze e timidezze, rispolverando l’ardore e la generosità </a:t>
            </a:r>
            <a:endParaRPr lang="it-IT" sz="2600" dirty="0" smtClean="0">
              <a:latin typeface="Adobe Caslon Pro"/>
              <a:cs typeface="Adobe Caslon Pro"/>
            </a:endParaRPr>
          </a:p>
          <a:p>
            <a:r>
              <a:rPr lang="it-IT" sz="2600" dirty="0" smtClean="0">
                <a:latin typeface="Adobe Caslon Pro"/>
                <a:cs typeface="Adobe Caslon Pro"/>
              </a:rPr>
              <a:t>e </a:t>
            </a:r>
            <a:r>
              <a:rPr lang="it-IT" sz="2600" dirty="0">
                <a:latin typeface="Adobe Caslon Pro"/>
                <a:cs typeface="Adobe Caslon Pro"/>
              </a:rPr>
              <a:t>quel pizzico di sfrontatezza </a:t>
            </a:r>
            <a:endParaRPr lang="it-IT" sz="2600" dirty="0" smtClean="0">
              <a:latin typeface="Adobe Caslon Pro"/>
              <a:cs typeface="Adobe Caslon Pro"/>
            </a:endParaRPr>
          </a:p>
          <a:p>
            <a:r>
              <a:rPr lang="it-IT" sz="2600" dirty="0" smtClean="0">
                <a:latin typeface="Adobe Caslon Pro"/>
                <a:cs typeface="Adobe Caslon Pro"/>
              </a:rPr>
              <a:t>con </a:t>
            </a:r>
            <a:r>
              <a:rPr lang="it-IT" sz="2600" dirty="0">
                <a:latin typeface="Adobe Caslon Pro"/>
                <a:cs typeface="Adobe Caslon Pro"/>
              </a:rPr>
              <a:t>cui 150 anni fa </a:t>
            </a:r>
            <a:endParaRPr lang="it-IT" sz="2600" dirty="0" smtClean="0">
              <a:latin typeface="Adobe Caslon Pro"/>
              <a:cs typeface="Adobe Caslon Pro"/>
            </a:endParaRPr>
          </a:p>
          <a:p>
            <a:r>
              <a:rPr lang="it-IT" sz="2600" dirty="0" smtClean="0">
                <a:latin typeface="Adobe Caslon Pro"/>
                <a:cs typeface="Adobe Caslon Pro"/>
              </a:rPr>
              <a:t>M</a:t>
            </a:r>
            <a:r>
              <a:rPr lang="it-IT" sz="2600" dirty="0">
                <a:latin typeface="Adobe Caslon Pro"/>
                <a:cs typeface="Adobe Caslon Pro"/>
              </a:rPr>
              <a:t>. Fani e G. </a:t>
            </a:r>
            <a:r>
              <a:rPr lang="it-IT" sz="2600" dirty="0" err="1">
                <a:latin typeface="Adobe Caslon Pro"/>
                <a:cs typeface="Adobe Caslon Pro"/>
              </a:rPr>
              <a:t>Acquaderni</a:t>
            </a:r>
            <a:r>
              <a:rPr lang="it-IT" sz="2600" dirty="0">
                <a:latin typeface="Adobe Caslon Pro"/>
                <a:cs typeface="Adobe Caslon Pro"/>
              </a:rPr>
              <a:t> </a:t>
            </a:r>
            <a:endParaRPr lang="it-IT" sz="2600" dirty="0" smtClean="0">
              <a:latin typeface="Adobe Caslon Pro"/>
              <a:cs typeface="Adobe Caslon Pro"/>
            </a:endParaRPr>
          </a:p>
          <a:p>
            <a:r>
              <a:rPr lang="it-IT" sz="2600" dirty="0" smtClean="0">
                <a:latin typeface="Adobe Caslon Pro"/>
                <a:cs typeface="Adobe Caslon Pro"/>
              </a:rPr>
              <a:t>decisero </a:t>
            </a:r>
            <a:r>
              <a:rPr lang="it-IT" sz="2600" dirty="0">
                <a:latin typeface="Adobe Caslon Pro"/>
                <a:cs typeface="Adobe Caslon Pro"/>
              </a:rPr>
              <a:t>di mettersi insieme per gettare il seme buono del Vangelo </a:t>
            </a:r>
            <a:endParaRPr lang="it-IT" sz="2600" dirty="0" smtClean="0">
              <a:latin typeface="Adobe Caslon Pro"/>
              <a:cs typeface="Adobe Caslon Pro"/>
            </a:endParaRPr>
          </a:p>
          <a:p>
            <a:r>
              <a:rPr lang="it-IT" sz="2600" dirty="0" smtClean="0">
                <a:latin typeface="Adobe Caslon Pro"/>
                <a:cs typeface="Adobe Caslon Pro"/>
              </a:rPr>
              <a:t>dentro </a:t>
            </a:r>
            <a:r>
              <a:rPr lang="it-IT" sz="2600" dirty="0">
                <a:latin typeface="Adobe Caslon Pro"/>
                <a:cs typeface="Adobe Caslon Pro"/>
              </a:rPr>
              <a:t>le zolle del proprio tempo.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46201" t="10612" r="2445" b="13061"/>
          <a:stretch/>
        </p:blipFill>
        <p:spPr>
          <a:xfrm rot="20756389">
            <a:off x="1468583" y="3273503"/>
            <a:ext cx="2563090" cy="2852965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1813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63357" y="726225"/>
            <a:ext cx="8723085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4000" b="1" dirty="0" smtClean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PROGETTI REALI DI CARITÀ</a:t>
            </a:r>
            <a:br>
              <a:rPr lang="it-IT" sz="4000" b="1" dirty="0" smtClean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</a:br>
            <a:r>
              <a:rPr lang="it-IT" sz="3600" b="1" dirty="0" smtClean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Bookman Old Style" panose="02050604050505020204" pitchFamily="18" charset="0"/>
              </a:rPr>
              <a:t/>
            </a:r>
            <a:br>
              <a:rPr lang="it-IT" sz="3600" b="1" dirty="0" smtClean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Bookman Old Style" panose="02050604050505020204" pitchFamily="18" charset="0"/>
              </a:rPr>
            </a:br>
            <a:endParaRPr lang="it-IT" sz="3600" b="1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Bookman Old Style" panose="020506040505050202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6099">
            <a:off x="857490" y="2226632"/>
            <a:ext cx="3432345" cy="2420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r="26355"/>
          <a:stretch/>
        </p:blipFill>
        <p:spPr>
          <a:xfrm rot="776024">
            <a:off x="8610243" y="1908374"/>
            <a:ext cx="2436920" cy="462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 rot="20954058">
            <a:off x="457199" y="4895088"/>
            <a:ext cx="51308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dirty="0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Dal centro nazionale</a:t>
            </a:r>
            <a:endParaRPr lang="it-IT" sz="4000" b="1" dirty="0">
              <a:ln w="9525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263140" y="2650125"/>
            <a:ext cx="35525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Dalla diocesi </a:t>
            </a:r>
          </a:p>
          <a:p>
            <a:pPr algn="ctr"/>
            <a:r>
              <a:rPr lang="it-IT" sz="4000" b="1" dirty="0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 Viterbo</a:t>
            </a:r>
            <a:endParaRPr lang="it-IT" sz="4000" b="1" dirty="0">
              <a:ln w="9525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74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6705101" cy="13208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40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Relazione di Matteo </a:t>
            </a:r>
            <a:r>
              <a:rPr lang="it-IT" sz="4000" b="1" dirty="0" err="1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Truffelli</a:t>
            </a:r>
            <a:r>
              <a:rPr lang="it-IT" sz="6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/>
            </a:r>
            <a:br>
              <a:rPr lang="it-IT" sz="6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</a:br>
            <a:r>
              <a:rPr lang="it-IT" sz="8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/>
            </a:r>
            <a:br>
              <a:rPr lang="it-IT" sz="8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</a:br>
            <a:r>
              <a:rPr lang="it-IT" sz="28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Presidente dell’Azione Cattolica Italiana</a:t>
            </a:r>
            <a:endParaRPr lang="it-IT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40" y="2429418"/>
            <a:ext cx="5865543" cy="39068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39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b="18448"/>
          <a:stretch/>
        </p:blipFill>
        <p:spPr>
          <a:xfrm>
            <a:off x="0" y="696037"/>
            <a:ext cx="6633004" cy="401474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512103" y="1559511"/>
            <a:ext cx="4783426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ln w="0"/>
                <a:solidFill>
                  <a:srgbClr val="00823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Amàti perciò </a:t>
            </a:r>
            <a:r>
              <a:rPr lang="it-IT" sz="3200" dirty="0" smtClean="0">
                <a:ln w="0"/>
                <a:solidFill>
                  <a:srgbClr val="00823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rinnovati</a:t>
            </a:r>
          </a:p>
          <a:p>
            <a:endParaRPr lang="it-IT" sz="800" dirty="0">
              <a:ln w="0"/>
              <a:solidFill>
                <a:srgbClr val="00823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ln w="0"/>
                <a:solidFill>
                  <a:srgbClr val="00823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Continuo </a:t>
            </a:r>
            <a:r>
              <a:rPr lang="it-IT" sz="3200" dirty="0" smtClean="0">
                <a:ln w="0"/>
                <a:solidFill>
                  <a:srgbClr val="00823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rinnovamento</a:t>
            </a:r>
          </a:p>
          <a:p>
            <a:endParaRPr lang="it-IT" sz="800" dirty="0">
              <a:ln w="0"/>
              <a:solidFill>
                <a:srgbClr val="00823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>
                <a:ln w="0"/>
                <a:solidFill>
                  <a:srgbClr val="00823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Comprendere le novità del tempo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0522" y="37817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Adobe Caslon Pro"/>
                <a:cs typeface="Adobe Caslon Pro"/>
              </a:rPr>
              <a:t>1</a:t>
            </a:r>
            <a:r>
              <a:rPr lang="it-IT" sz="2000" dirty="0" smtClean="0">
                <a:latin typeface="Adobe Caslon Pro"/>
                <a:cs typeface="Adobe Caslon Pro"/>
              </a:rPr>
              <a:t>° </a:t>
            </a:r>
            <a:r>
              <a:rPr lang="it-IT" sz="2000" b="1" dirty="0" smtClean="0">
                <a:latin typeface="Adobe Caslon Pro"/>
                <a:cs typeface="Adobe Caslon Pro"/>
              </a:rPr>
              <a:t>CAPITOLO</a:t>
            </a:r>
            <a:endParaRPr lang="it-IT" sz="2000" b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93800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7576" y="2921604"/>
            <a:ext cx="3240741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 smtClean="0">
                <a:ln w="0"/>
                <a:solidFill>
                  <a:srgbClr val="002060"/>
                </a:solidFill>
                <a:latin typeface="Adobe Caslon Pro"/>
                <a:cs typeface="Adobe Caslon Pro"/>
              </a:rPr>
              <a:t>MEMORIA GRATA PER </a:t>
            </a:r>
          </a:p>
          <a:p>
            <a:pPr algn="ctr">
              <a:lnSpc>
                <a:spcPct val="150000"/>
              </a:lnSpc>
            </a:pPr>
            <a:r>
              <a:rPr lang="it-IT" sz="2700" b="1" dirty="0" smtClean="0">
                <a:ln w="0"/>
                <a:solidFill>
                  <a:srgbClr val="002060"/>
                </a:solidFill>
                <a:latin typeface="Adobe Caslon Pro"/>
                <a:cs typeface="Adobe Caslon Pro"/>
              </a:rPr>
              <a:t>“PROGREDIRE</a:t>
            </a:r>
          </a:p>
          <a:p>
            <a:pPr algn="ctr">
              <a:lnSpc>
                <a:spcPct val="150000"/>
              </a:lnSpc>
            </a:pPr>
            <a:r>
              <a:rPr lang="it-IT" sz="2700" b="1" dirty="0" smtClean="0">
                <a:ln w="0"/>
                <a:solidFill>
                  <a:srgbClr val="002060"/>
                </a:solidFill>
                <a:latin typeface="Adobe Caslon Pro"/>
                <a:cs typeface="Adobe Caslon Pro"/>
              </a:rPr>
              <a:t>ALL’INDIETRO</a:t>
            </a:r>
            <a:r>
              <a:rPr lang="it-IT" sz="2800" b="1" dirty="0" smtClean="0">
                <a:ln w="0"/>
                <a:solidFill>
                  <a:srgbClr val="002060"/>
                </a:solidFill>
                <a:latin typeface="Adobe Caslon Pro"/>
                <a:cs typeface="Adobe Caslon Pro"/>
              </a:rPr>
              <a:t>”</a:t>
            </a:r>
            <a:endParaRPr lang="it-IT" sz="2800" b="1" dirty="0">
              <a:ln w="0"/>
              <a:solidFill>
                <a:srgbClr val="002060"/>
              </a:solidFill>
              <a:latin typeface="Adobe Caslon Pro"/>
              <a:cs typeface="Adobe Caslon Pro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8959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013190" y="2498948"/>
            <a:ext cx="7478038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9644"/>
                </a:solidFill>
                <a:latin typeface="Adobe Caslon Pro"/>
                <a:cs typeface="Adobe Caslon Pro"/>
              </a:rPr>
              <a:t>La fede si alimenta e si nutre della </a:t>
            </a:r>
            <a:r>
              <a:rPr lang="it-IT" sz="2800" dirty="0" smtClean="0">
                <a:solidFill>
                  <a:srgbClr val="009644"/>
                </a:solidFill>
                <a:latin typeface="Adobe Caslon Pro"/>
                <a:cs typeface="Adobe Caslon Pro"/>
              </a:rPr>
              <a:t>memoria</a:t>
            </a:r>
            <a:endParaRPr lang="it-IT" sz="500" dirty="0" smtClean="0">
              <a:solidFill>
                <a:srgbClr val="009644"/>
              </a:solidFill>
              <a:latin typeface="Adobe Caslon Pro"/>
              <a:cs typeface="Adobe Caslon Pro"/>
            </a:endParaRPr>
          </a:p>
          <a:p>
            <a:pPr algn="just"/>
            <a:endParaRPr lang="it-IT" sz="600" dirty="0">
              <a:solidFill>
                <a:srgbClr val="009644"/>
              </a:solidFill>
              <a:latin typeface="Adobe Caslon Pro"/>
              <a:cs typeface="Adobe Caslon Pro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9644"/>
                </a:solidFill>
                <a:latin typeface="Adobe Caslon Pro"/>
                <a:cs typeface="Adobe Caslon Pro"/>
              </a:rPr>
              <a:t>Più è lucida la memoria del passato tanto più si hanno le chiavi per comprendere il </a:t>
            </a:r>
            <a:r>
              <a:rPr lang="it-IT" sz="2800" dirty="0" smtClean="0">
                <a:solidFill>
                  <a:srgbClr val="009644"/>
                </a:solidFill>
                <a:latin typeface="Adobe Caslon Pro"/>
                <a:cs typeface="Adobe Caslon Pro"/>
              </a:rPr>
              <a:t>presente</a:t>
            </a:r>
          </a:p>
          <a:p>
            <a:pPr algn="just"/>
            <a:endParaRPr lang="it-IT" sz="600" dirty="0">
              <a:solidFill>
                <a:srgbClr val="009644"/>
              </a:solidFill>
              <a:latin typeface="Adobe Caslon Pro"/>
              <a:cs typeface="Adobe Caslon Pro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9644"/>
                </a:solidFill>
                <a:latin typeface="Adobe Caslon Pro"/>
                <a:cs typeface="Adobe Caslon Pro"/>
              </a:rPr>
              <a:t>Il guardare il passato non ci deve schiacciare e farci immobilizzare dal confronto con esso</a:t>
            </a:r>
            <a:r>
              <a:rPr lang="it-IT" sz="2800" dirty="0" smtClean="0">
                <a:solidFill>
                  <a:srgbClr val="009644"/>
                </a:solidFill>
                <a:latin typeface="Adobe Caslon Pro"/>
                <a:cs typeface="Adobe Caslon Pro"/>
              </a:rPr>
              <a:t>!</a:t>
            </a:r>
          </a:p>
          <a:p>
            <a:pPr algn="just"/>
            <a:endParaRPr lang="it-IT" sz="600" dirty="0">
              <a:solidFill>
                <a:srgbClr val="009644"/>
              </a:solidFill>
              <a:latin typeface="Adobe Caslon Pro"/>
              <a:cs typeface="Adobe Caslon Pro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9644"/>
                </a:solidFill>
                <a:latin typeface="Adobe Caslon Pro"/>
                <a:cs typeface="Adobe Caslon Pro"/>
              </a:rPr>
              <a:t>Guardare la storia per dare profondità al presente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82078" y="6236868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Adobe Caslon Pro"/>
                <a:cs typeface="Adobe Caslon Pro"/>
              </a:rPr>
              <a:t>2</a:t>
            </a:r>
            <a:r>
              <a:rPr lang="it-IT" dirty="0" smtClean="0">
                <a:latin typeface="Adobe Caslon Pro"/>
                <a:cs typeface="Adobe Caslon Pro"/>
              </a:rPr>
              <a:t>° </a:t>
            </a:r>
            <a:r>
              <a:rPr lang="it-IT" sz="2000" b="1" dirty="0" smtClean="0">
                <a:latin typeface="Adobe Caslon Pro"/>
                <a:cs typeface="Adobe Caslon Pro"/>
              </a:rPr>
              <a:t>CAPITOLO</a:t>
            </a:r>
            <a:endParaRPr lang="it-IT" sz="2000" b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97122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15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424832" y="145535"/>
            <a:ext cx="6877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0000FF"/>
                </a:solidFill>
                <a:latin typeface="Adobe Caslon Pro"/>
                <a:cs typeface="Adobe Caslon Pro"/>
              </a:rPr>
              <a:t>DENTRO IL NOSTRO TEMPO</a:t>
            </a:r>
          </a:p>
        </p:txBody>
      </p:sp>
      <p:sp>
        <p:nvSpPr>
          <p:cNvPr id="7" name="Rettangolo 6"/>
          <p:cNvSpPr/>
          <p:nvPr/>
        </p:nvSpPr>
        <p:spPr>
          <a:xfrm>
            <a:off x="108419" y="856358"/>
            <a:ext cx="6214534" cy="60016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 smtClean="0">
                <a:latin typeface="Adobe Caslon Pro"/>
                <a:cs typeface="Adobe Caslon Pro"/>
              </a:rPr>
              <a:t>Capire </a:t>
            </a:r>
            <a:r>
              <a:rPr lang="it-IT" sz="2400" dirty="0">
                <a:latin typeface="Adobe Caslon Pro"/>
                <a:cs typeface="Adobe Caslon Pro"/>
              </a:rPr>
              <a:t>che abitiamo “un cambiamento d’epoca”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Abitare responsabilmente per generare PROCESSI </a:t>
            </a:r>
            <a:r>
              <a:rPr lang="it-IT" sz="24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capaci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di far germogliare il futuro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>
                <a:latin typeface="Adobe Caslon Pro"/>
                <a:cs typeface="Adobe Caslon Pro"/>
              </a:rPr>
              <a:t>Stare vicino alle persone promuovendo la solidarietà , la fraternità, il desiderio del bene, di verità e di giustizia (EG 71)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Intima connessione tra evangelizzazione e promozione umana (EG 178)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>
                <a:latin typeface="Adobe Caslon Pro"/>
                <a:cs typeface="Adobe Caslon Pro"/>
              </a:rPr>
              <a:t>Epoca di precarietà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Il contesto non è solo una sfida ma anche un’opportunità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>
                <a:latin typeface="Adobe Caslon Pro"/>
                <a:cs typeface="Adobe Caslon Pro"/>
              </a:rPr>
              <a:t>Essere chiesa in uscita significa oggi accettare senza paura la precarietà e lo sfilacciamento delle nostre esistenze , le condizioni di incertezza e di debolezza.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92667" y="363099"/>
            <a:ext cx="189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Adobe Caslon Pro"/>
                <a:cs typeface="Adobe Caslon Pro"/>
              </a:rPr>
              <a:t>3</a:t>
            </a:r>
            <a:r>
              <a:rPr lang="it-IT" b="1" dirty="0" smtClean="0">
                <a:latin typeface="Adobe Caslon Pro"/>
                <a:cs typeface="Adobe Caslon Pro"/>
              </a:rPr>
              <a:t>° </a:t>
            </a:r>
            <a:r>
              <a:rPr lang="it-IT" sz="2000" b="1" dirty="0" smtClean="0">
                <a:latin typeface="Adobe Caslon Pro"/>
                <a:cs typeface="Adobe Caslon Pro"/>
              </a:rPr>
              <a:t>CAPITOLO</a:t>
            </a:r>
            <a:endParaRPr lang="it-IT" sz="2000" b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37862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170"/>
            <a:ext cx="12192000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09486" y="0"/>
            <a:ext cx="4861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b="1" dirty="0" smtClean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823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dobe Caslon Pro"/>
                <a:cs typeface="Adobe Caslon Pro"/>
              </a:rPr>
              <a:t>Le Fragilità</a:t>
            </a:r>
            <a:endParaRPr lang="it-IT" sz="6000" dirty="0">
              <a:solidFill>
                <a:srgbClr val="00823B"/>
              </a:solidFill>
              <a:latin typeface="Adobe Caslon Pro"/>
              <a:cs typeface="Adobe Caslon Pro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849257" y="1084842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9644"/>
                </a:solidFill>
                <a:latin typeface="Adobe Caslon Pro"/>
                <a:cs typeface="Adobe Caslon Pro"/>
              </a:rPr>
              <a:t>Siamo un AC più fragile rispetto a qualche anno fa, per certi versi affaticata nel coniugare il servizio con la quotidianità </a:t>
            </a:r>
            <a:r>
              <a:rPr lang="it-IT" sz="2800" dirty="0" smtClean="0">
                <a:solidFill>
                  <a:srgbClr val="009644"/>
                </a:solidFill>
                <a:latin typeface="Adobe Caslon Pro"/>
                <a:cs typeface="Adobe Caslon Pro"/>
              </a:rPr>
              <a:t>dell’esistenza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9644"/>
              </a:solidFill>
              <a:latin typeface="Adobe Caslon Pro"/>
              <a:cs typeface="Adobe Caslon Pro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1000" dirty="0">
              <a:solidFill>
                <a:srgbClr val="009644"/>
              </a:solidFill>
              <a:latin typeface="Adobe Caslon Pro"/>
              <a:cs typeface="Adobe Caslon Pro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9644"/>
                </a:solidFill>
                <a:latin typeface="Adobe Caslon Pro"/>
                <a:cs typeface="Adobe Caslon Pro"/>
              </a:rPr>
              <a:t>Progressivo ridursi della disponibilità ad </a:t>
            </a:r>
            <a:r>
              <a:rPr lang="it-IT" sz="2800" dirty="0" smtClean="0">
                <a:solidFill>
                  <a:srgbClr val="009644"/>
                </a:solidFill>
                <a:latin typeface="Adobe Caslon Pro"/>
                <a:cs typeface="Adobe Caslon Pro"/>
              </a:rPr>
              <a:t>assumere ruoli </a:t>
            </a:r>
            <a:r>
              <a:rPr lang="it-IT" sz="2800" dirty="0">
                <a:solidFill>
                  <a:srgbClr val="009644"/>
                </a:solidFill>
                <a:latin typeface="Adobe Caslon Pro"/>
                <a:cs typeface="Adobe Caslon Pro"/>
              </a:rPr>
              <a:t>di responsabilità </a:t>
            </a:r>
            <a:r>
              <a:rPr lang="it-IT" sz="2800" dirty="0" smtClean="0">
                <a:solidFill>
                  <a:srgbClr val="009644"/>
                </a:solidFill>
                <a:latin typeface="Adobe Caslon Pro"/>
                <a:cs typeface="Adobe Caslon Pro"/>
              </a:rPr>
              <a:t>nell’associazione</a:t>
            </a:r>
          </a:p>
          <a:p>
            <a:endParaRPr lang="it-IT" sz="2800" dirty="0" smtClean="0">
              <a:solidFill>
                <a:srgbClr val="009644"/>
              </a:solidFill>
              <a:latin typeface="Adobe Caslon Pro"/>
              <a:cs typeface="Adobe Caslon Pro"/>
            </a:endParaRPr>
          </a:p>
          <a:p>
            <a:endParaRPr lang="it-IT" sz="1000" dirty="0">
              <a:solidFill>
                <a:srgbClr val="009644"/>
              </a:solidFill>
              <a:latin typeface="Adobe Caslon Pro"/>
              <a:cs typeface="Adobe Caslon Pro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9644"/>
                </a:solidFill>
                <a:latin typeface="Adobe Caslon Pro"/>
                <a:cs typeface="Adobe Caslon Pro"/>
              </a:rPr>
              <a:t>Difficoltà degli assistenti a far conciliare i molteplici incarichi</a:t>
            </a:r>
          </a:p>
        </p:txBody>
      </p:sp>
    </p:spTree>
    <p:extLst>
      <p:ext uri="{BB962C8B-B14F-4D97-AF65-F5344CB8AC3E}">
        <p14:creationId xmlns:p14="http://schemas.microsoft.com/office/powerpoint/2010/main" val="17955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  <a:alpha val="26000"/>
              </a:schemeClr>
            </a:gs>
            <a:gs pos="55000">
              <a:schemeClr val="accent1">
                <a:lumMod val="30000"/>
                <a:lumOff val="70000"/>
                <a:alpha val="5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686274" y="522549"/>
            <a:ext cx="8101901" cy="646331"/>
          </a:xfrm>
          <a:prstGeom prst="rect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dobe Caslon Pro"/>
                <a:cs typeface="Adobe Caslon Pro"/>
              </a:rPr>
              <a:t> </a:t>
            </a:r>
            <a:r>
              <a:rPr lang="it-IT" sz="3600" b="1" dirty="0" smtClean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00823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dobe Caslon Pro"/>
                <a:cs typeface="Adobe Caslon Pro"/>
              </a:rPr>
              <a:t>I PUNTI DI FORZA</a:t>
            </a:r>
            <a:endParaRPr lang="it-IT" sz="3600" dirty="0">
              <a:solidFill>
                <a:srgbClr val="00823B"/>
              </a:solidFill>
              <a:latin typeface="Adobe Caslon Pro"/>
              <a:cs typeface="Adobe Caslon Pro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738319" y="1463554"/>
            <a:ext cx="6096000" cy="4770537"/>
          </a:xfrm>
          <a:prstGeom prst="rect">
            <a:avLst/>
          </a:prstGeom>
          <a:ln w="38100">
            <a:solidFill>
              <a:srgbClr val="FF9900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3366FF"/>
                </a:solidFill>
                <a:latin typeface="Adobe Caslon Pro"/>
                <a:cs typeface="Adobe Caslon Pro"/>
              </a:rPr>
              <a:t>Essere risorsa per la Chiesa perché siamo un’associazione intergenerazionale all’interno di un Paese lacerato da una molteplicità di </a:t>
            </a:r>
            <a:r>
              <a:rPr lang="it-IT" sz="2400" dirty="0" smtClean="0">
                <a:solidFill>
                  <a:srgbClr val="3366FF"/>
                </a:solidFill>
                <a:latin typeface="Adobe Caslon Pro"/>
                <a:cs typeface="Adobe Caslon Pro"/>
              </a:rPr>
              <a:t>contrapposizioni</a:t>
            </a:r>
          </a:p>
          <a:p>
            <a:r>
              <a:rPr lang="it-IT" sz="2400" dirty="0">
                <a:solidFill>
                  <a:srgbClr val="3366FF"/>
                </a:solidFill>
                <a:latin typeface="Adobe Caslon Pro"/>
                <a:cs typeface="Adobe Caslon Pro"/>
              </a:rPr>
              <a:t> </a:t>
            </a:r>
            <a:r>
              <a:rPr lang="it-IT" sz="2400" dirty="0" smtClean="0">
                <a:solidFill>
                  <a:srgbClr val="3366FF"/>
                </a:solidFill>
                <a:latin typeface="Adobe Caslon Pro"/>
                <a:cs typeface="Adobe Caslon Pro"/>
              </a:rPr>
              <a:t>    </a:t>
            </a:r>
            <a:r>
              <a:rPr lang="it-IT" sz="2400" dirty="0">
                <a:solidFill>
                  <a:srgbClr val="3366FF"/>
                </a:solidFill>
                <a:latin typeface="Adobe Caslon Pro"/>
                <a:cs typeface="Adobe Caslon Pro"/>
              </a:rPr>
              <a:t>(Nord-Sud; politica-società</a:t>
            </a:r>
            <a:r>
              <a:rPr lang="it-IT" sz="2400" dirty="0" smtClean="0">
                <a:solidFill>
                  <a:srgbClr val="3366FF"/>
                </a:solidFill>
                <a:latin typeface="Adobe Caslon Pro"/>
                <a:cs typeface="Adobe Caslon Pro"/>
              </a:rPr>
              <a:t>)</a:t>
            </a:r>
          </a:p>
          <a:p>
            <a:endParaRPr lang="it-IT" sz="2400" dirty="0" smtClean="0">
              <a:solidFill>
                <a:srgbClr val="3366FF"/>
              </a:solidFill>
              <a:latin typeface="Adobe Caslon Pro"/>
              <a:cs typeface="Adobe Caslon Pro"/>
            </a:endParaRPr>
          </a:p>
          <a:p>
            <a:endParaRPr lang="it-IT" sz="800" dirty="0">
              <a:solidFill>
                <a:srgbClr val="3366FF"/>
              </a:solidFill>
              <a:latin typeface="Adobe Caslon Pro"/>
              <a:cs typeface="Adobe Caslon Pro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3366FF"/>
                </a:solidFill>
                <a:latin typeface="Adobe Caslon Pro"/>
                <a:cs typeface="Adobe Caslon Pro"/>
              </a:rPr>
              <a:t>La nostra associazione lega tra loro persone, generazioni, gruppi, </a:t>
            </a:r>
            <a:r>
              <a:rPr lang="it-IT" sz="2400" dirty="0" smtClean="0">
                <a:solidFill>
                  <a:srgbClr val="3366FF"/>
                </a:solidFill>
                <a:latin typeface="Adobe Caslon Pro"/>
                <a:cs typeface="Adobe Caslon Pro"/>
              </a:rPr>
              <a:t>territori</a:t>
            </a:r>
          </a:p>
          <a:p>
            <a:endParaRPr lang="it-IT" sz="2400" dirty="0" smtClean="0">
              <a:solidFill>
                <a:srgbClr val="3366FF"/>
              </a:solidFill>
              <a:latin typeface="Adobe Caslon Pro"/>
              <a:cs typeface="Adobe Caslon Pro"/>
            </a:endParaRPr>
          </a:p>
          <a:p>
            <a:endParaRPr lang="it-IT" sz="800" dirty="0">
              <a:solidFill>
                <a:srgbClr val="3366FF"/>
              </a:solidFill>
              <a:latin typeface="Adobe Caslon Pro"/>
              <a:cs typeface="Adobe Caslon Pro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3366FF"/>
                </a:solidFill>
                <a:latin typeface="Adobe Caslon Pro"/>
                <a:cs typeface="Adobe Caslon Pro"/>
              </a:rPr>
              <a:t>Legami che fanno lievitare la realtà in cui siamo, formando interesse comune, lavoro condiviso, corresponsabilità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31775">
            <a:off x="809566" y="2188492"/>
            <a:ext cx="3028268" cy="184785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7" name="AutoShape 2" descr="Risultati immagini per gruppo azione cattol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28503"/>
          <a:stretch/>
        </p:blipFill>
        <p:spPr>
          <a:xfrm>
            <a:off x="310857" y="4296228"/>
            <a:ext cx="2713700" cy="213499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13343" y="3454400"/>
            <a:ext cx="2071457" cy="2860704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16059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dobe Caslon Pro"/>
                <a:cs typeface="Adobe Caslon Pro"/>
              </a:rPr>
              <a:t>LE ASPETTATIVE</a:t>
            </a:r>
            <a:endParaRPr lang="it-IT" b="1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dobe Caslon Pro"/>
              <a:cs typeface="Adobe Caslon Pro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07425" y="2488270"/>
            <a:ext cx="10228941" cy="331893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200" dirty="0">
                <a:solidFill>
                  <a:schemeClr val="accent2">
                    <a:lumMod val="50000"/>
                  </a:schemeClr>
                </a:solidFill>
                <a:latin typeface="Adobe Caslon Pro"/>
                <a:cs typeface="Adobe Caslon Pro"/>
              </a:rPr>
              <a:t>Rendere l’ AC un collettore di dialogo, di collaborazione, dentro e fuori la 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Adobe Caslon Pro"/>
                <a:cs typeface="Adobe Caslon Pro"/>
              </a:rPr>
              <a:t>Chiesa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sz="3200" dirty="0">
              <a:solidFill>
                <a:schemeClr val="accent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200" dirty="0">
                <a:solidFill>
                  <a:schemeClr val="accent2">
                    <a:lumMod val="50000"/>
                  </a:schemeClr>
                </a:solidFill>
                <a:latin typeface="Adobe Caslon Pro"/>
                <a:cs typeface="Adobe Caslon Pro"/>
              </a:rPr>
              <a:t>Contribuire alla costruzione del  Bene 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Adobe Caslon Pro"/>
                <a:cs typeface="Adobe Caslon Pro"/>
              </a:rPr>
              <a:t>comune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Adobe Caslon Pro"/>
                <a:cs typeface="Adobe Caslon Pro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Adobe Caslon Pro"/>
                <a:cs typeface="Adobe Caslon Pro"/>
              </a:rPr>
              <a:t>  anche </a:t>
            </a:r>
            <a:r>
              <a:rPr lang="it-IT" sz="3200" dirty="0">
                <a:solidFill>
                  <a:schemeClr val="accent2">
                    <a:lumMod val="50000"/>
                  </a:schemeClr>
                </a:solidFill>
                <a:latin typeface="Adobe Caslon Pro"/>
                <a:cs typeface="Adobe Caslon Pro"/>
              </a:rPr>
              <a:t>con le diverse realtà ecclesiali e aggregazioni laicali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200" dirty="0">
                <a:solidFill>
                  <a:schemeClr val="accent2">
                    <a:lumMod val="50000"/>
                  </a:schemeClr>
                </a:solidFill>
                <a:latin typeface="Adobe Caslon Pro"/>
                <a:cs typeface="Adobe Caslon Pro"/>
              </a:rPr>
              <a:t>Contribuire perché la Chiesa valorizzi la pluralità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989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accent4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0152">
            <a:off x="663724" y="1873680"/>
            <a:ext cx="4014599" cy="267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4585643" y="659947"/>
            <a:ext cx="7071167" cy="5847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/>
                <a:cs typeface="Adobe Caslon Pro"/>
              </a:rPr>
              <a:t>IL CONTESTO IN CUI LAVORARE</a:t>
            </a:r>
            <a:endParaRPr lang="it-IT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"/>
              <a:cs typeface="Adobe Caslon Pro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010400" y="1866658"/>
            <a:ext cx="3788229" cy="28007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endParaRPr lang="it-IT" sz="28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800" dirty="0" smtClean="0">
                <a:solidFill>
                  <a:srgbClr val="009644"/>
                </a:solidFill>
                <a:latin typeface="Comic Sans MS" panose="030F0702030302020204" pitchFamily="66" charset="0"/>
              </a:rPr>
              <a:t>La </a:t>
            </a:r>
            <a:r>
              <a:rPr lang="it-IT" sz="2800" dirty="0">
                <a:solidFill>
                  <a:srgbClr val="009644"/>
                </a:solidFill>
                <a:latin typeface="Comic Sans MS" panose="030F0702030302020204" pitchFamily="66" charset="0"/>
              </a:rPr>
              <a:t>parrocchia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rgbClr val="009644"/>
                </a:solidFill>
                <a:latin typeface="Comic Sans MS" panose="030F0702030302020204" pitchFamily="66" charset="0"/>
              </a:rPr>
              <a:t>La chiesa locale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rgbClr val="009644"/>
                </a:solidFill>
                <a:latin typeface="Comic Sans MS" panose="030F0702030302020204" pitchFamily="66" charset="0"/>
              </a:rPr>
              <a:t>Il territorio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rgbClr val="009644"/>
                </a:solidFill>
                <a:latin typeface="Comic Sans MS" panose="030F0702030302020204" pitchFamily="66" charset="0"/>
              </a:rPr>
              <a:t>La </a:t>
            </a:r>
            <a:r>
              <a:rPr lang="it-IT" sz="2800" dirty="0" smtClean="0">
                <a:solidFill>
                  <a:srgbClr val="009644"/>
                </a:solidFill>
                <a:latin typeface="Comic Sans MS" panose="030F0702030302020204" pitchFamily="66" charset="0"/>
              </a:rPr>
              <a:t>città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018713" y="5326521"/>
            <a:ext cx="641260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Adeguando tempi, priorità e iniziative alle concrete vite delle persone</a:t>
            </a:r>
          </a:p>
        </p:txBody>
      </p:sp>
    </p:spTree>
    <p:extLst>
      <p:ext uri="{BB962C8B-B14F-4D97-AF65-F5344CB8AC3E}">
        <p14:creationId xmlns:p14="http://schemas.microsoft.com/office/powerpoint/2010/main" val="378758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rnice">
  <a:themeElements>
    <a:clrScheme name="Cornic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rnic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Scia di vapore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9.xml><?xml version="1.0" encoding="utf-8"?>
<a:theme xmlns:a="http://schemas.openxmlformats.org/drawingml/2006/main" name="1_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cia di vapore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410</TotalTime>
  <Words>579</Words>
  <Application>Microsoft Macintosh PowerPoint</Application>
  <PresentationFormat>Personalizzato</PresentationFormat>
  <Paragraphs>96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Sfaccettatura</vt:lpstr>
      <vt:lpstr>Retrospettivo</vt:lpstr>
      <vt:lpstr>HDOfficeLightV0</vt:lpstr>
      <vt:lpstr>Cornice</vt:lpstr>
      <vt:lpstr>1_HDOfficeLightV0</vt:lpstr>
      <vt:lpstr>Organico</vt:lpstr>
      <vt:lpstr>2_HDOfficeLightV0</vt:lpstr>
      <vt:lpstr>Scia di vapore</vt:lpstr>
      <vt:lpstr>1_Scia di vapore</vt:lpstr>
      <vt:lpstr>Presentazione di PowerPoint</vt:lpstr>
      <vt:lpstr>Relazione di Matteo Truffelli  Presidente dell’Azione Cattolica Italiana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 ASPETTATIVE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Pierluigi</cp:lastModifiedBy>
  <cp:revision>56</cp:revision>
  <dcterms:created xsi:type="dcterms:W3CDTF">2017-06-09T14:28:05Z</dcterms:created>
  <dcterms:modified xsi:type="dcterms:W3CDTF">2017-06-10T07:58:40Z</dcterms:modified>
</cp:coreProperties>
</file>