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5" r:id="rId2"/>
    <p:sldId id="260" r:id="rId3"/>
    <p:sldId id="257" r:id="rId4"/>
    <p:sldId id="276" r:id="rId5"/>
    <p:sldId id="277" r:id="rId6"/>
    <p:sldId id="278" r:id="rId7"/>
    <p:sldId id="258" r:id="rId8"/>
    <p:sldId id="259" r:id="rId9"/>
    <p:sldId id="279" r:id="rId10"/>
    <p:sldId id="280" r:id="rId11"/>
    <p:sldId id="281" r:id="rId12"/>
    <p:sldId id="282" r:id="rId13"/>
    <p:sldId id="261" r:id="rId14"/>
    <p:sldId id="283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00FF"/>
    <a:srgbClr val="CC0000"/>
    <a:srgbClr val="FF33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118" d="100"/>
          <a:sy n="118" d="100"/>
        </p:scale>
        <p:origin x="1554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8CA7-CCEB-4C27-8109-C00459377D44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8ADD-6518-474F-B9D8-FB6F9776A9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28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F49D355-16BD-4E45-BD9A-5EA878CF7CBD}" type="datetimeFigureOut">
              <a:rPr lang="it-IT" smtClean="0"/>
              <a:t>08/01/2016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802" y="1326253"/>
            <a:ext cx="2714625" cy="38671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677025">
            <a:off x="5209745" y="952362"/>
            <a:ext cx="355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ANNUNCIARE</a:t>
            </a:r>
            <a:endParaRPr lang="it-IT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607209">
            <a:off x="951130" y="933923"/>
            <a:ext cx="237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USCIRE</a:t>
            </a: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21202462">
            <a:off x="583426" y="359102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ABITARE</a:t>
            </a: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 rot="20885890">
            <a:off x="6153099" y="2936663"/>
            <a:ext cx="2662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EDUCARE</a:t>
            </a:r>
            <a:endParaRPr lang="it-IT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47664" y="5402515"/>
            <a:ext cx="579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TRASFIGURARE</a:t>
            </a:r>
            <a:endParaRPr lang="it-IT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40768"/>
            <a:ext cx="8054280" cy="4680520"/>
          </a:xfrm>
        </p:spPr>
        <p:txBody>
          <a:bodyPr>
            <a:normAutofit/>
          </a:bodyPr>
          <a:lstStyle/>
          <a:p>
            <a:r>
              <a:rPr lang="it-IT" sz="3400" b="1" dirty="0" smtClean="0">
                <a:solidFill>
                  <a:srgbClr val="0070C0"/>
                </a:solidFill>
                <a:latin typeface="Calibri" pitchFamily="34" charset="0"/>
              </a:rPr>
              <a:t>“</a:t>
            </a:r>
            <a:r>
              <a:rPr lang="it-IT" sz="3400" b="1" dirty="0">
                <a:solidFill>
                  <a:srgbClr val="0070C0"/>
                </a:solidFill>
                <a:latin typeface="Calibri" pitchFamily="34" charset="0"/>
              </a:rPr>
              <a:t>Sogniamo una chiesa </a:t>
            </a:r>
            <a:r>
              <a:rPr lang="it-IT" sz="3400" b="1" i="1" dirty="0">
                <a:solidFill>
                  <a:srgbClr val="0070C0"/>
                </a:solidFill>
                <a:latin typeface="Calibri" pitchFamily="34" charset="0"/>
              </a:rPr>
              <a:t>beata,</a:t>
            </a:r>
            <a:r>
              <a:rPr lang="it-IT" sz="3400" b="1" dirty="0">
                <a:solidFill>
                  <a:srgbClr val="0070C0"/>
                </a:solidFill>
                <a:latin typeface="Calibri" pitchFamily="34" charset="0"/>
              </a:rPr>
              <a:t> sul passo degli </a:t>
            </a:r>
            <a:r>
              <a:rPr lang="it-IT" sz="3400" b="1" dirty="0" smtClean="0">
                <a:solidFill>
                  <a:srgbClr val="0070C0"/>
                </a:solidFill>
                <a:latin typeface="Calibri" pitchFamily="34" charset="0"/>
              </a:rPr>
              <a:t>ultimi. </a:t>
            </a:r>
            <a:endParaRPr lang="it-IT" sz="3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it-IT" sz="3400" b="1" dirty="0">
                <a:solidFill>
                  <a:srgbClr val="0070C0"/>
                </a:solidFill>
                <a:latin typeface="Calibri" pitchFamily="34" charset="0"/>
              </a:rPr>
              <a:t>“Sogniamo una chiesa capace di </a:t>
            </a:r>
            <a:r>
              <a:rPr lang="it-IT" sz="3400" b="1" i="1" dirty="0">
                <a:solidFill>
                  <a:srgbClr val="0070C0"/>
                </a:solidFill>
                <a:latin typeface="Calibri" pitchFamily="34" charset="0"/>
              </a:rPr>
              <a:t>disinteressato </a:t>
            </a:r>
            <a:r>
              <a:rPr lang="it-IT" sz="3400" b="1" i="1" dirty="0" smtClean="0">
                <a:solidFill>
                  <a:srgbClr val="0070C0"/>
                </a:solidFill>
                <a:latin typeface="Calibri" pitchFamily="34" charset="0"/>
              </a:rPr>
              <a:t>interesse</a:t>
            </a:r>
          </a:p>
          <a:p>
            <a:r>
              <a:rPr lang="it-IT" sz="3400" b="1" dirty="0" smtClean="0">
                <a:solidFill>
                  <a:srgbClr val="0070C0"/>
                </a:solidFill>
                <a:latin typeface="Calibri" pitchFamily="34" charset="0"/>
              </a:rPr>
              <a:t> “</a:t>
            </a:r>
            <a:r>
              <a:rPr lang="it-IT" sz="3400" b="1" dirty="0">
                <a:solidFill>
                  <a:srgbClr val="0070C0"/>
                </a:solidFill>
                <a:latin typeface="Calibri" pitchFamily="34" charset="0"/>
              </a:rPr>
              <a:t>Sogniamo una chiesa capace di </a:t>
            </a:r>
            <a:r>
              <a:rPr lang="it-IT" sz="3400" b="1" dirty="0" smtClean="0">
                <a:solidFill>
                  <a:srgbClr val="0070C0"/>
                </a:solidFill>
                <a:latin typeface="Calibri" pitchFamily="34" charset="0"/>
              </a:rPr>
              <a:t>                   abitare </a:t>
            </a:r>
            <a:r>
              <a:rPr lang="it-IT" sz="3400" b="1" dirty="0">
                <a:solidFill>
                  <a:srgbClr val="0070C0"/>
                </a:solidFill>
                <a:latin typeface="Calibri" pitchFamily="34" charset="0"/>
              </a:rPr>
              <a:t>in </a:t>
            </a:r>
            <a:r>
              <a:rPr lang="it-IT" sz="3400" b="1" i="1" dirty="0" smtClean="0">
                <a:solidFill>
                  <a:srgbClr val="0070C0"/>
                </a:solidFill>
                <a:latin typeface="Calibri" pitchFamily="34" charset="0"/>
              </a:rPr>
              <a:t>umiltà.</a:t>
            </a:r>
            <a:endParaRPr lang="it-IT" sz="3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2047875" cy="414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 descr="Risultati immagini per adolfo de carol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-4589"/>
            <a:ext cx="2417445" cy="189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8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67544" y="908720"/>
            <a:ext cx="71287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</a:rPr>
              <a:t>EDUCARE </a:t>
            </a:r>
            <a:endParaRPr lang="it-IT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it-IT" sz="2400" dirty="0">
                <a:solidFill>
                  <a:srgbClr val="7030A0"/>
                </a:solidFill>
                <a:latin typeface="Calibri" pitchFamily="34" charset="0"/>
                <a:ea typeface="Calibri"/>
              </a:rPr>
              <a:t>Suor Pina Del Core,  Preside della Pontificia Facoltà di Scienze dell’Educazione Auxilium </a:t>
            </a:r>
            <a:endParaRPr lang="it-IT" sz="2400" dirty="0" smtClean="0">
              <a:solidFill>
                <a:srgbClr val="7030A0"/>
              </a:solidFill>
              <a:latin typeface="Calibri" pitchFamily="34" charset="0"/>
              <a:ea typeface="Calibri"/>
            </a:endParaRPr>
          </a:p>
          <a:p>
            <a:pPr>
              <a:spcAft>
                <a:spcPts val="0"/>
              </a:spcAft>
            </a:pPr>
            <a:endParaRPr lang="it-IT" sz="2400" b="1" dirty="0">
              <a:solidFill>
                <a:srgbClr val="7030A0"/>
              </a:solidFill>
              <a:latin typeface="Calibri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La </a:t>
            </a:r>
            <a:r>
              <a:rPr lang="it-IT" sz="24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nativa vocazione della Chiesa ad </a:t>
            </a:r>
            <a:endParaRPr lang="it-IT" sz="2400" b="1" dirty="0" smtClean="0">
              <a:solidFill>
                <a:srgbClr val="002060"/>
              </a:solidFill>
              <a:latin typeface="Calibri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essere </a:t>
            </a:r>
            <a:r>
              <a:rPr lang="it-IT" sz="24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comunità che educa porta a </a:t>
            </a:r>
            <a:endParaRPr lang="it-IT" sz="2400" b="1" dirty="0" smtClean="0">
              <a:solidFill>
                <a:srgbClr val="002060"/>
              </a:solidFill>
              <a:latin typeface="Calibri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promuovere 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  <a:ea typeface="Calibri"/>
              </a:rPr>
              <a:t>e rafforzare le varie forme </a:t>
            </a:r>
            <a:endParaRPr lang="it-IT" sz="2400" dirty="0" smtClean="0">
              <a:solidFill>
                <a:srgbClr val="002060"/>
              </a:solidFill>
              <a:latin typeface="Calibri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di </a:t>
            </a:r>
            <a:r>
              <a:rPr lang="it-IT" sz="3200" b="1" dirty="0">
                <a:solidFill>
                  <a:srgbClr val="002060"/>
                </a:solidFill>
                <a:latin typeface="Calibri" pitchFamily="34" charset="0"/>
                <a:ea typeface="Calibri"/>
              </a:rPr>
              <a:t>alleanza educativa  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  <a:ea typeface="Calibri"/>
              </a:rPr>
              <a:t>tra i diversi </a:t>
            </a:r>
            <a:endParaRPr lang="it-IT" sz="2400" dirty="0" smtClean="0">
              <a:solidFill>
                <a:srgbClr val="002060"/>
              </a:solidFill>
              <a:latin typeface="Calibri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002060"/>
                </a:solidFill>
                <a:latin typeface="Calibri" pitchFamily="34" charset="0"/>
                <a:ea typeface="Calibri"/>
              </a:rPr>
              <a:t>soggetti </a:t>
            </a:r>
            <a:r>
              <a:rPr lang="it-IT" sz="2400" dirty="0">
                <a:solidFill>
                  <a:srgbClr val="002060"/>
                </a:solidFill>
                <a:latin typeface="Calibri" pitchFamily="34" charset="0"/>
                <a:ea typeface="Calibri"/>
              </a:rPr>
              <a:t>che interagiscono nell’educazione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dirty="0">
                <a:solidFill>
                  <a:srgbClr val="002060"/>
                </a:solidFill>
                <a:latin typeface="Calibri" pitchFamily="34" charset="0"/>
                <a:ea typeface="Calibri"/>
              </a:rPr>
              <a:t> </a:t>
            </a:r>
          </a:p>
        </p:txBody>
      </p:sp>
      <p:pic>
        <p:nvPicPr>
          <p:cNvPr id="4" name="Picture 2" descr="C:\Users\Supervisor\Pictures\sintesi educa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517265" cy="234505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028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5839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12800" b="1" dirty="0">
                <a:solidFill>
                  <a:srgbClr val="002060"/>
                </a:solidFill>
                <a:latin typeface="Calibri" pitchFamily="34" charset="0"/>
              </a:rPr>
              <a:t>LINEE DI AZIONE </a:t>
            </a:r>
          </a:p>
          <a:p>
            <a:pPr marL="0" indent="0">
              <a:buNone/>
            </a:pPr>
            <a:r>
              <a:rPr lang="it-IT" sz="2900" dirty="0">
                <a:latin typeface="Calibri" pitchFamily="34" charset="0"/>
              </a:rPr>
              <a:t> </a:t>
            </a:r>
          </a:p>
          <a:p>
            <a:pPr marL="0" indent="0">
              <a:buNone/>
            </a:pPr>
            <a:endParaRPr lang="it-IT" sz="38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it-IT" sz="9600" b="1" dirty="0">
                <a:solidFill>
                  <a:srgbClr val="002060"/>
                </a:solidFill>
                <a:latin typeface="Calibri" pitchFamily="34" charset="0"/>
              </a:rPr>
              <a:t>Priorità ineludibile è la formazione degli </a:t>
            </a:r>
            <a:r>
              <a:rPr lang="it-IT" sz="9600" b="1" dirty="0" smtClean="0">
                <a:solidFill>
                  <a:srgbClr val="002060"/>
                </a:solidFill>
                <a:latin typeface="Calibri" pitchFamily="34" charset="0"/>
              </a:rPr>
              <a:t>adulti, </a:t>
            </a: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perché prendano in mano la propria primaria responsabilità educativa nei confronti delle nuove </a:t>
            </a:r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generazioni.</a:t>
            </a:r>
          </a:p>
          <a:p>
            <a:pPr marL="0" indent="0">
              <a:buNone/>
            </a:pPr>
            <a:endParaRPr lang="it-IT" sz="72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9600" b="1" dirty="0" smtClean="0">
                <a:solidFill>
                  <a:srgbClr val="002060"/>
                </a:solidFill>
                <a:latin typeface="Calibri" pitchFamily="34" charset="0"/>
              </a:rPr>
              <a:t>Attenzione e accompagnamento </a:t>
            </a:r>
            <a:r>
              <a:rPr lang="it-IT" sz="9600" b="1" dirty="0">
                <a:solidFill>
                  <a:srgbClr val="002060"/>
                </a:solidFill>
                <a:latin typeface="Calibri" pitchFamily="34" charset="0"/>
              </a:rPr>
              <a:t>delle famiglie </a:t>
            </a:r>
            <a:r>
              <a:rPr lang="it-IT" sz="9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attraverso :</a:t>
            </a:r>
          </a:p>
          <a:p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la </a:t>
            </a: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formazione </a:t>
            </a:r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di </a:t>
            </a: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guide spirituali in grado di accompagnare le coppie orientate al matrimonio e le famiglie in difficoltà. </a:t>
            </a:r>
          </a:p>
          <a:p>
            <a:pPr marL="0" indent="0">
              <a:buNone/>
            </a:pP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• L’educazione alla genitorialità </a:t>
            </a:r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it-IT" sz="72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• Percorsi di educazione alla </a:t>
            </a:r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reciprocità.</a:t>
            </a:r>
            <a:endParaRPr lang="it-IT" sz="7200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it-IT" sz="72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9600" b="1" dirty="0" smtClean="0">
                <a:solidFill>
                  <a:srgbClr val="002060"/>
                </a:solidFill>
                <a:latin typeface="Calibri" pitchFamily="34" charset="0"/>
              </a:rPr>
              <a:t>Nuova </a:t>
            </a:r>
            <a:r>
              <a:rPr lang="it-IT" sz="9600" b="1" dirty="0">
                <a:solidFill>
                  <a:srgbClr val="002060"/>
                </a:solidFill>
                <a:latin typeface="Calibri" pitchFamily="34" charset="0"/>
              </a:rPr>
              <a:t>attenzione per la scuola e </a:t>
            </a:r>
            <a:r>
              <a:rPr lang="it-IT" sz="9600" b="1" dirty="0" smtClean="0">
                <a:solidFill>
                  <a:srgbClr val="002060"/>
                </a:solidFill>
                <a:latin typeface="Calibri" pitchFamily="34" charset="0"/>
              </a:rPr>
              <a:t>l’università</a:t>
            </a:r>
          </a:p>
          <a:p>
            <a:pPr marL="0" indent="0">
              <a:buNone/>
            </a:pPr>
            <a:endParaRPr lang="it-IT" sz="5600" dirty="0">
              <a:solidFill>
                <a:srgbClr val="002060"/>
              </a:solidFill>
              <a:latin typeface="Calibri" pitchFamily="34" charset="0"/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it-IT" sz="7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sz="9600" b="1" dirty="0">
                <a:solidFill>
                  <a:srgbClr val="002060"/>
                </a:solidFill>
                <a:latin typeface="Calibri" pitchFamily="34" charset="0"/>
              </a:rPr>
              <a:t>I media ecclesiali e le tecnologie digitali </a:t>
            </a: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possono </a:t>
            </a:r>
            <a:r>
              <a:rPr lang="it-IT" sz="7200" dirty="0" smtClean="0">
                <a:solidFill>
                  <a:srgbClr val="002060"/>
                </a:solidFill>
                <a:latin typeface="Calibri" pitchFamily="34" charset="0"/>
              </a:rPr>
              <a:t>i  </a:t>
            </a:r>
            <a:r>
              <a:rPr lang="it-IT" sz="7200" dirty="0">
                <a:solidFill>
                  <a:srgbClr val="002060"/>
                </a:solidFill>
                <a:latin typeface="Calibri" pitchFamily="34" charset="0"/>
              </a:rPr>
              <a:t>offrire un prezioso aiuto per la condivisione delle buone pratiche e il collegamento tra le realtà educative. </a:t>
            </a:r>
            <a:endParaRPr lang="it-IT" sz="64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it-IT" sz="4800" b="1" dirty="0">
                <a:latin typeface="Calibri" pitchFamily="34" charset="0"/>
              </a:rPr>
              <a:t> 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914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476672"/>
            <a:ext cx="75438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t-IT" sz="3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TRASFIGURARE </a:t>
            </a:r>
          </a:p>
          <a:p>
            <a:pPr marL="0" indent="0">
              <a:buNone/>
            </a:pPr>
            <a:r>
              <a:rPr lang="it-IT" b="1" dirty="0" err="1">
                <a:solidFill>
                  <a:srgbClr val="FF3399"/>
                </a:solidFill>
                <a:latin typeface="Calibri" pitchFamily="34" charset="0"/>
              </a:rPr>
              <a:t>Fr</a:t>
            </a:r>
            <a:r>
              <a:rPr lang="it-IT" b="1" dirty="0">
                <a:solidFill>
                  <a:srgbClr val="FF3399"/>
                </a:solidFill>
                <a:latin typeface="Calibri" pitchFamily="34" charset="0"/>
              </a:rPr>
              <a:t>. Goffredo BOSELLI  monaco di </a:t>
            </a:r>
            <a:r>
              <a:rPr lang="it-IT" b="1" dirty="0" smtClean="0">
                <a:solidFill>
                  <a:srgbClr val="FF3399"/>
                </a:solidFill>
                <a:latin typeface="Calibri" pitchFamily="34" charset="0"/>
              </a:rPr>
              <a:t>                                              Bose e      liturgista </a:t>
            </a:r>
            <a:endParaRPr lang="it-IT" b="1" dirty="0">
              <a:solidFill>
                <a:srgbClr val="FF3399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2600" b="1" dirty="0" smtClean="0">
                <a:solidFill>
                  <a:srgbClr val="CC00CC"/>
                </a:solidFill>
                <a:latin typeface="Calibri" pitchFamily="34" charset="0"/>
              </a:rPr>
              <a:t>Gesù </a:t>
            </a:r>
            <a:r>
              <a:rPr lang="it-IT" sz="2600" b="1" dirty="0">
                <a:solidFill>
                  <a:srgbClr val="CC00CC"/>
                </a:solidFill>
                <a:latin typeface="Calibri" pitchFamily="34" charset="0"/>
              </a:rPr>
              <a:t>di </a:t>
            </a:r>
            <a:r>
              <a:rPr lang="it-IT" sz="2600" b="1" dirty="0" err="1">
                <a:solidFill>
                  <a:srgbClr val="CC00CC"/>
                </a:solidFill>
                <a:latin typeface="Calibri" pitchFamily="34" charset="0"/>
              </a:rPr>
              <a:t>Nazaret</a:t>
            </a:r>
            <a:r>
              <a:rPr lang="it-IT" sz="2600" b="1" dirty="0">
                <a:solidFill>
                  <a:srgbClr val="CC00CC"/>
                </a:solidFill>
                <a:latin typeface="Calibri" pitchFamily="34" charset="0"/>
              </a:rPr>
              <a:t> non ha mai lasciato cose e </a:t>
            </a:r>
            <a:r>
              <a:rPr lang="it-IT" sz="2600" b="1" dirty="0" smtClean="0">
                <a:solidFill>
                  <a:srgbClr val="CC00CC"/>
                </a:solidFill>
                <a:latin typeface="Calibri" pitchFamily="34" charset="0"/>
              </a:rPr>
              <a:t> persone </a:t>
            </a:r>
            <a:r>
              <a:rPr lang="it-IT" sz="2600" b="1" dirty="0">
                <a:solidFill>
                  <a:srgbClr val="CC00CC"/>
                </a:solidFill>
                <a:latin typeface="Calibri" pitchFamily="34" charset="0"/>
              </a:rPr>
              <a:t>come le aveva trovate, ma ha trasfigurato tutto e tutti. </a:t>
            </a:r>
            <a:r>
              <a:rPr lang="it-IT" sz="2600" b="1" dirty="0" smtClean="0">
                <a:solidFill>
                  <a:srgbClr val="CC00CC"/>
                </a:solidFill>
                <a:latin typeface="Calibri" pitchFamily="34" charset="0"/>
              </a:rPr>
              <a:t>Ha </a:t>
            </a:r>
            <a:r>
              <a:rPr lang="it-IT" sz="2600" b="1" dirty="0">
                <a:solidFill>
                  <a:srgbClr val="CC00CC"/>
                </a:solidFill>
                <a:latin typeface="Calibri" pitchFamily="34" charset="0"/>
              </a:rPr>
              <a:t>fatto nuove tutte le cose</a:t>
            </a:r>
            <a:r>
              <a:rPr lang="it-IT" sz="2600" b="1" dirty="0" smtClean="0">
                <a:solidFill>
                  <a:srgbClr val="CC00CC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 smtClean="0"/>
              <a:t> 			</a:t>
            </a:r>
            <a:r>
              <a:rPr lang="it-IT" b="1" dirty="0" smtClean="0">
                <a:latin typeface="Calibri" pitchFamily="34" charset="0"/>
              </a:rPr>
              <a:t>Trasfigurare </a:t>
            </a:r>
            <a:r>
              <a:rPr lang="it-IT" b="1" dirty="0">
                <a:latin typeface="Calibri" pitchFamily="34" charset="0"/>
              </a:rPr>
              <a:t>è allora sguardo che </a:t>
            </a:r>
            <a:r>
              <a:rPr lang="it-IT" b="1" dirty="0" smtClean="0">
                <a:latin typeface="Calibri" pitchFamily="34" charset="0"/>
              </a:rPr>
              <a:t>				cerca </a:t>
            </a:r>
            <a:r>
              <a:rPr lang="it-IT" b="1" dirty="0">
                <a:latin typeface="Calibri" pitchFamily="34" charset="0"/>
              </a:rPr>
              <a:t>l’uomo, specialmente i poveri, </a:t>
            </a:r>
            <a:r>
              <a:rPr lang="it-IT" b="1" dirty="0" smtClean="0">
                <a:latin typeface="Calibri" pitchFamily="34" charset="0"/>
              </a:rPr>
              <a:t>			facendo </a:t>
            </a:r>
            <a:r>
              <a:rPr lang="it-IT" b="1" dirty="0">
                <a:latin typeface="Calibri" pitchFamily="34" charset="0"/>
              </a:rPr>
              <a:t>emergere che non c’è </a:t>
            </a:r>
            <a:r>
              <a:rPr lang="it-IT" b="1" dirty="0" smtClean="0">
                <a:latin typeface="Calibri" pitchFamily="34" charset="0"/>
              </a:rPr>
              <a:t>				umanità </a:t>
            </a:r>
            <a:r>
              <a:rPr lang="it-IT" b="1" dirty="0">
                <a:latin typeface="Calibri" pitchFamily="34" charset="0"/>
              </a:rPr>
              <a:t>là dove c’è scarto e </a:t>
            </a:r>
            <a:r>
              <a:rPr lang="it-IT" b="1" dirty="0" smtClean="0">
                <a:latin typeface="Calibri" pitchFamily="34" charset="0"/>
              </a:rPr>
              <a:t>					ingiustizia</a:t>
            </a:r>
            <a:r>
              <a:rPr lang="it-IT" b="1" dirty="0">
                <a:latin typeface="Calibri" pitchFamily="34" charset="0"/>
              </a:rPr>
              <a:t>, dove si vive senza </a:t>
            </a:r>
            <a:r>
              <a:rPr lang="it-IT" b="1" dirty="0" smtClean="0">
                <a:latin typeface="Calibri" pitchFamily="34" charset="0"/>
              </a:rPr>
              <a:t>				speranza </a:t>
            </a:r>
            <a:r>
              <a:rPr lang="it-IT" b="1" dirty="0">
                <a:latin typeface="Calibri" pitchFamily="34" charset="0"/>
              </a:rPr>
              <a:t>e senza gratuità.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20431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upervisor\Pictures\sintesi trasfigura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307715" cy="2204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1395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51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LINEE DI AZIONE </a:t>
            </a:r>
          </a:p>
          <a:p>
            <a:pPr marL="0" indent="0">
              <a:buNone/>
            </a:pP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•</a:t>
            </a:r>
            <a:r>
              <a:rPr lang="it-IT" sz="2900" b="1" dirty="0" smtClean="0">
                <a:solidFill>
                  <a:srgbClr val="CC00FF"/>
                </a:solidFill>
                <a:latin typeface="Calibri" pitchFamily="34" charset="0"/>
              </a:rPr>
              <a:t>Primato </a:t>
            </a:r>
            <a:r>
              <a:rPr lang="it-IT" sz="2900" b="1" dirty="0">
                <a:solidFill>
                  <a:srgbClr val="CC00FF"/>
                </a:solidFill>
                <a:latin typeface="Calibri" pitchFamily="34" charset="0"/>
              </a:rPr>
              <a:t>della parola di Dio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annunciata, ascoltata e pregata. </a:t>
            </a:r>
            <a:endParaRPr lang="it-IT" sz="2600" b="1" dirty="0" smtClean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it-IT" sz="2300" b="1" dirty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2300" b="1" dirty="0" smtClean="0">
                <a:solidFill>
                  <a:srgbClr val="CC00FF"/>
                </a:solidFill>
                <a:latin typeface="Calibri" pitchFamily="34" charset="0"/>
              </a:rPr>
              <a:t>•</a:t>
            </a:r>
            <a:r>
              <a:rPr lang="it-IT" sz="2900" b="1" dirty="0" smtClean="0">
                <a:solidFill>
                  <a:srgbClr val="CC00FF"/>
                </a:solidFill>
                <a:latin typeface="Calibri" pitchFamily="34" charset="0"/>
              </a:rPr>
              <a:t>La </a:t>
            </a:r>
            <a:r>
              <a:rPr lang="it-IT" sz="2900" b="1" dirty="0">
                <a:solidFill>
                  <a:srgbClr val="CC00FF"/>
                </a:solidFill>
                <a:latin typeface="Calibri" pitchFamily="34" charset="0"/>
              </a:rPr>
              <a:t>liturgia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è evento di trasfigurazione perché fonte e 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                               culmine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di tutta la vita cristiana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it-IT" sz="2300" b="1" dirty="0" smtClean="0">
                <a:solidFill>
                  <a:srgbClr val="CC00FF"/>
                </a:solidFill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• 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Anche </a:t>
            </a:r>
            <a:r>
              <a:rPr lang="it-IT" sz="2900" b="1" dirty="0">
                <a:solidFill>
                  <a:srgbClr val="CC00FF"/>
                </a:solidFill>
                <a:latin typeface="Calibri" pitchFamily="34" charset="0"/>
              </a:rPr>
              <a:t>la famiglia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è chiamata a trovare tempi e spazi 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                                      di preghiera.</a:t>
            </a:r>
          </a:p>
          <a:p>
            <a:pPr marL="0" indent="0">
              <a:buNone/>
            </a:pPr>
            <a:endParaRPr lang="it-IT" sz="2300" dirty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2300" dirty="0" smtClean="0">
                <a:solidFill>
                  <a:srgbClr val="CC00FF"/>
                </a:solidFill>
                <a:latin typeface="Calibri" pitchFamily="34" charset="0"/>
              </a:rPr>
              <a:t>•</a:t>
            </a:r>
            <a:r>
              <a:rPr lang="it-IT" sz="2900" b="1" dirty="0" smtClean="0">
                <a:solidFill>
                  <a:srgbClr val="CC00FF"/>
                </a:solidFill>
                <a:latin typeface="Calibri" pitchFamily="34" charset="0"/>
              </a:rPr>
              <a:t>La </a:t>
            </a:r>
            <a:r>
              <a:rPr lang="it-IT" sz="2900" b="1" dirty="0">
                <a:solidFill>
                  <a:srgbClr val="CC00FF"/>
                </a:solidFill>
                <a:latin typeface="Calibri" pitchFamily="34" charset="0"/>
              </a:rPr>
              <a:t>pastorale dei sacramenti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è oggi chiaramente una 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pastorale        missionaria</a:t>
            </a:r>
          </a:p>
          <a:p>
            <a:pPr marL="0" indent="0">
              <a:buNone/>
            </a:pPr>
            <a:endParaRPr lang="it-IT" sz="2600" b="1" dirty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2900" b="1" dirty="0" smtClean="0">
                <a:solidFill>
                  <a:srgbClr val="CC00FF"/>
                </a:solidFill>
                <a:latin typeface="Calibri" pitchFamily="34" charset="0"/>
              </a:rPr>
              <a:t>La </a:t>
            </a:r>
            <a:r>
              <a:rPr lang="it-IT" sz="2900" b="1" dirty="0">
                <a:solidFill>
                  <a:srgbClr val="CC00FF"/>
                </a:solidFill>
                <a:latin typeface="Calibri" pitchFamily="34" charset="0"/>
              </a:rPr>
              <a:t>domenica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sia pienamente valorizzata, nella sua dimensione di festa del popolo di Dio e nella sua carica umanizzante </a:t>
            </a:r>
            <a:endParaRPr lang="it-IT" sz="2600" b="1" dirty="0" smtClean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it-IT" sz="2600" b="1" dirty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2300" dirty="0" smtClean="0">
                <a:solidFill>
                  <a:srgbClr val="CC00FF"/>
                </a:solidFill>
                <a:latin typeface="Calibri" pitchFamily="34" charset="0"/>
              </a:rPr>
              <a:t>•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Da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una viva partecipazione alla liturgia e soprattutto all’eucaristia domenicale, nasca una ricca </a:t>
            </a:r>
            <a:r>
              <a:rPr lang="it-IT" sz="2600" b="1" dirty="0" err="1" smtClean="0">
                <a:solidFill>
                  <a:srgbClr val="CC00FF"/>
                </a:solidFill>
                <a:latin typeface="Calibri" pitchFamily="34" charset="0"/>
              </a:rPr>
              <a:t>ministerialità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endParaRPr lang="it-IT" sz="2300" b="1" dirty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sz="2300" b="1" dirty="0" smtClean="0">
                <a:solidFill>
                  <a:srgbClr val="CC00FF"/>
                </a:solidFill>
                <a:latin typeface="Calibri" pitchFamily="34" charset="0"/>
              </a:rPr>
              <a:t>•</a:t>
            </a:r>
            <a:r>
              <a:rPr lang="it-IT" sz="2900" b="1" dirty="0" smtClean="0">
                <a:solidFill>
                  <a:srgbClr val="CC00FF"/>
                </a:solidFill>
                <a:latin typeface="Calibri" pitchFamily="34" charset="0"/>
              </a:rPr>
              <a:t>La </a:t>
            </a:r>
            <a:r>
              <a:rPr lang="it-IT" sz="2900" b="1" dirty="0">
                <a:solidFill>
                  <a:srgbClr val="CC00FF"/>
                </a:solidFill>
                <a:latin typeface="Calibri" pitchFamily="34" charset="0"/>
              </a:rPr>
              <a:t>pietà popolare </a:t>
            </a:r>
            <a:r>
              <a:rPr lang="it-IT" sz="2600" b="1" dirty="0">
                <a:solidFill>
                  <a:srgbClr val="CC00FF"/>
                </a:solidFill>
                <a:latin typeface="Calibri" pitchFamily="34" charset="0"/>
              </a:rPr>
              <a:t>sia vissuta come </a:t>
            </a:r>
            <a:r>
              <a:rPr lang="it-IT" sz="2600" b="1" dirty="0" smtClean="0">
                <a:solidFill>
                  <a:srgbClr val="CC00FF"/>
                </a:solidFill>
                <a:latin typeface="Calibri" pitchFamily="34" charset="0"/>
              </a:rPr>
              <a:t>un’opportunità.</a:t>
            </a:r>
            <a:endParaRPr lang="it-IT" sz="2600" b="1" dirty="0">
              <a:solidFill>
                <a:srgbClr val="CC00FF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it-IT" sz="2600" dirty="0">
              <a:solidFill>
                <a:srgbClr val="CC0000"/>
              </a:solidFill>
            </a:endParaRPr>
          </a:p>
        </p:txBody>
      </p:sp>
      <p:pic>
        <p:nvPicPr>
          <p:cNvPr id="8196" name="Picture 4" descr="C:\Users\Isabella\Desktop\Immagine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0956" y="188283"/>
            <a:ext cx="2051468" cy="367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F:\DCIM\101MSDCF\DSC0152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5691"/>
            <a:ext cx="3653444" cy="2739044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097" y="4221088"/>
            <a:ext cx="33416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7" y="128934"/>
            <a:ext cx="2719387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78" y="2709788"/>
            <a:ext cx="27130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23528" y="476671"/>
            <a:ext cx="8229600" cy="638132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1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USCIRE</a:t>
            </a:r>
          </a:p>
          <a:p>
            <a:pPr marL="0" indent="0">
              <a:buNone/>
            </a:pPr>
            <a:r>
              <a:rPr lang="it-IT" sz="5500" b="1" dirty="0">
                <a:solidFill>
                  <a:srgbClr val="FF0000"/>
                </a:solidFill>
                <a:latin typeface="Arial Rounded MT Bold" pitchFamily="34" charset="0"/>
              </a:rPr>
              <a:t>Don Duilio Albarello</a:t>
            </a:r>
          </a:p>
          <a:p>
            <a:pPr marL="0" indent="0">
              <a:buNone/>
            </a:pPr>
            <a:r>
              <a:rPr lang="it-IT" sz="5500" b="1" dirty="0">
                <a:solidFill>
                  <a:srgbClr val="FF0000"/>
                </a:solidFill>
                <a:latin typeface="Arial Rounded MT Bold" pitchFamily="34" charset="0"/>
              </a:rPr>
              <a:t>Docente di teologia </a:t>
            </a:r>
            <a:r>
              <a:rPr lang="it-IT" sz="5500" b="1" dirty="0" smtClean="0">
                <a:solidFill>
                  <a:srgbClr val="FF0000"/>
                </a:solidFill>
                <a:latin typeface="Arial Rounded MT Bold" pitchFamily="34" charset="0"/>
              </a:rPr>
              <a:t>fondamentale</a:t>
            </a:r>
          </a:p>
          <a:p>
            <a:pPr marL="0" indent="0">
              <a:buNone/>
            </a:pPr>
            <a:r>
              <a:rPr lang="it-IT" sz="5500" b="1" dirty="0" smtClean="0">
                <a:solidFill>
                  <a:srgbClr val="FF0000"/>
                </a:solidFill>
                <a:latin typeface="Arial Rounded MT Bold" pitchFamily="34" charset="0"/>
              </a:rPr>
              <a:t>Facoltà </a:t>
            </a:r>
            <a:r>
              <a:rPr lang="it-IT" sz="5500" b="1" dirty="0">
                <a:solidFill>
                  <a:srgbClr val="FF0000"/>
                </a:solidFill>
                <a:latin typeface="Arial Rounded MT Bold" pitchFamily="34" charset="0"/>
              </a:rPr>
              <a:t>Teologica dell’Italia settentrionale</a:t>
            </a:r>
          </a:p>
          <a:p>
            <a:pPr marL="0" indent="0">
              <a:buNone/>
            </a:pPr>
            <a:endParaRPr lang="it-IT" sz="35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lnSpc>
                <a:spcPct val="170000"/>
              </a:lnSpc>
              <a:buNone/>
            </a:pPr>
            <a:r>
              <a:rPr lang="it-IT" sz="5100" dirty="0">
                <a:latin typeface="Arial Rounded MT Bold" pitchFamily="34" charset="0"/>
              </a:rPr>
              <a:t>«Uscire» non costituisce un’attività particolare accanto ad altre, bensì rappresenta lo «stile», ovvero la forma unificante della vita di ciascun battezzato e della Chiesa nel suo insieme. «Il cristiano è sempre in uscita. Non è narcisistico, autoreferenziale».</a:t>
            </a:r>
          </a:p>
          <a:p>
            <a:pPr marL="0" indent="0">
              <a:buNone/>
            </a:pPr>
            <a:endParaRPr lang="it-IT" sz="5100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it-IT" sz="5100" dirty="0">
              <a:latin typeface="Arial Rounded MT Bold" pitchFamily="34" charset="0"/>
            </a:endParaRPr>
          </a:p>
        </p:txBody>
      </p:sp>
      <p:pic>
        <p:nvPicPr>
          <p:cNvPr id="5" name="Picture 2" descr="C:\Users\Supervisor\Pictures\sintesi usci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312"/>
            <a:ext cx="3122295" cy="20821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0704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67645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sz="3300" b="1" dirty="0">
                <a:solidFill>
                  <a:srgbClr val="C00000"/>
                </a:solidFill>
                <a:latin typeface="Calibri" pitchFamily="34" charset="0"/>
              </a:rPr>
              <a:t>LINEE DI AZIONE ED IMPEGNI</a:t>
            </a:r>
          </a:p>
          <a:p>
            <a:pPr marL="0" indent="0">
              <a:buNone/>
            </a:pPr>
            <a:endParaRPr lang="it-IT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			</a:t>
            </a:r>
            <a:r>
              <a:rPr lang="it-IT" sz="2800" b="1" dirty="0" smtClean="0">
                <a:solidFill>
                  <a:srgbClr val="C00000"/>
                </a:solidFill>
                <a:latin typeface="Calibri" pitchFamily="34" charset="0"/>
              </a:rPr>
              <a:t>«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occorre fare un falò dei nostri </a:t>
            </a:r>
            <a:r>
              <a:rPr lang="it-IT" sz="2800" b="1" dirty="0" smtClean="0">
                <a:solidFill>
                  <a:srgbClr val="C00000"/>
                </a:solidFill>
                <a:latin typeface="Calibri" pitchFamily="34" charset="0"/>
              </a:rPr>
              <a:t>				divani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» (tavolo dei </a:t>
            </a:r>
            <a:r>
              <a:rPr lang="it-IT" sz="2800" b="1" dirty="0" smtClean="0">
                <a:solidFill>
                  <a:srgbClr val="C00000"/>
                </a:solidFill>
                <a:latin typeface="Calibri" pitchFamily="34" charset="0"/>
              </a:rPr>
              <a:t>giovani</a:t>
            </a:r>
            <a:r>
              <a:rPr lang="it-IT" sz="2800" b="1" dirty="0">
                <a:solidFill>
                  <a:srgbClr val="C00000"/>
                </a:solidFill>
                <a:latin typeface="Calibri" pitchFamily="34" charset="0"/>
              </a:rPr>
              <a:t>).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			•</a:t>
            </a:r>
            <a:r>
              <a:rPr lang="it-IT" b="1" dirty="0" smtClean="0">
                <a:solidFill>
                  <a:srgbClr val="002060"/>
                </a:solidFill>
                <a:latin typeface="Calibri" pitchFamily="34" charset="0"/>
              </a:rPr>
              <a:t>accorgersi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di chi ha bisogno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, e non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					solo della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sua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indigenza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•recuperare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una presenza laicale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capace di ripartire verso nuove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frontiere</a:t>
            </a:r>
          </a:p>
          <a:p>
            <a:pPr>
              <a:buClr>
                <a:srgbClr val="002060"/>
              </a:buClr>
            </a:pP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suscitare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nuove figure educative </a:t>
            </a:r>
            <a:r>
              <a:rPr lang="it-IT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adeguatamente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preparate e accompagnate.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• valorizzare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di più la figura dei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diaconi permanenti </a:t>
            </a:r>
            <a:endParaRPr lang="it-IT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•costruire  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una </a:t>
            </a:r>
            <a:r>
              <a:rPr lang="it-IT" b="1" dirty="0">
                <a:solidFill>
                  <a:srgbClr val="002060"/>
                </a:solidFill>
                <a:latin typeface="Calibri" pitchFamily="34" charset="0"/>
              </a:rPr>
              <a:t>rete</a:t>
            </a:r>
            <a:r>
              <a:rPr lang="it-IT" dirty="0">
                <a:solidFill>
                  <a:srgbClr val="002060"/>
                </a:solidFill>
                <a:latin typeface="Calibri" pitchFamily="34" charset="0"/>
              </a:rPr>
              <a:t> tra le comunità </a:t>
            </a:r>
            <a:r>
              <a:rPr lang="it-IT" dirty="0" smtClean="0">
                <a:solidFill>
                  <a:srgbClr val="002060"/>
                </a:solidFill>
                <a:latin typeface="Calibri" pitchFamily="34" charset="0"/>
              </a:rPr>
              <a:t>ecclesiali</a:t>
            </a:r>
            <a:endParaRPr lang="it-IT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Segnaposto contenuto 3" descr="F:\DCIM\101MSDCF\DSC01560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48" y="1052736"/>
            <a:ext cx="2951018" cy="2211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2553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CC0000"/>
                </a:solidFill>
                <a:latin typeface="Calibri" pitchFamily="34" charset="0"/>
                <a:ea typeface="Times New Roman"/>
              </a:rPr>
              <a:t>Avviare un </a:t>
            </a:r>
            <a:r>
              <a:rPr lang="it-IT" sz="3200" b="1" dirty="0" smtClean="0">
                <a:solidFill>
                  <a:srgbClr val="CC0000"/>
                </a:solidFill>
                <a:latin typeface="Calibri" pitchFamily="34" charset="0"/>
                <a:ea typeface="Times New Roman"/>
              </a:rPr>
              <a:t>processo sinodale</a:t>
            </a:r>
          </a:p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CC0000"/>
                </a:solidFill>
                <a:latin typeface="Calibri" pitchFamily="34" charset="0"/>
              </a:rPr>
              <a:t>Formare all’audacia della </a:t>
            </a:r>
            <a:r>
              <a:rPr lang="it-IT" sz="3200" b="1" dirty="0" smtClean="0">
                <a:solidFill>
                  <a:srgbClr val="CC0000"/>
                </a:solidFill>
                <a:latin typeface="Calibri" pitchFamily="34" charset="0"/>
              </a:rPr>
              <a:t>testimonianza</a:t>
            </a:r>
            <a:endParaRPr lang="it-IT" sz="3200" dirty="0">
              <a:solidFill>
                <a:srgbClr val="CC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3200" b="1" dirty="0">
                <a:solidFill>
                  <a:srgbClr val="CC0000"/>
                </a:solidFill>
                <a:latin typeface="Calibri" pitchFamily="34" charset="0"/>
                <a:ea typeface="Times New Roman"/>
              </a:rPr>
              <a:t>Promuovere il coraggio di </a:t>
            </a:r>
            <a:r>
              <a:rPr lang="it-IT" sz="3200" b="1" dirty="0" smtClean="0">
                <a:solidFill>
                  <a:srgbClr val="CC0000"/>
                </a:solidFill>
                <a:latin typeface="Calibri" pitchFamily="34" charset="0"/>
                <a:ea typeface="Times New Roman"/>
              </a:rPr>
              <a:t>sperimentare</a:t>
            </a:r>
          </a:p>
          <a:p>
            <a:pPr>
              <a:lnSpc>
                <a:spcPct val="150000"/>
              </a:lnSpc>
            </a:pPr>
            <a:r>
              <a:rPr lang="it-IT" sz="3200" b="1" dirty="0" smtClean="0">
                <a:solidFill>
                  <a:srgbClr val="CC0000"/>
                </a:solidFill>
                <a:latin typeface="Calibri" pitchFamily="34" charset="0"/>
                <a:ea typeface="Times New Roman"/>
              </a:rPr>
              <a:t>Coltivare </a:t>
            </a:r>
            <a:r>
              <a:rPr lang="it-IT" sz="3200" b="1" dirty="0">
                <a:solidFill>
                  <a:srgbClr val="CC0000"/>
                </a:solidFill>
                <a:latin typeface="Calibri" pitchFamily="34" charset="0"/>
                <a:ea typeface="Times New Roman"/>
              </a:rPr>
              <a:t>l’attitudine degli esploratori che si espongono, si mettono in gioco in prima </a:t>
            </a:r>
            <a:r>
              <a:rPr lang="it-IT" sz="3200" b="1" dirty="0" smtClean="0">
                <a:solidFill>
                  <a:srgbClr val="CC0000"/>
                </a:solidFill>
                <a:latin typeface="Calibri" pitchFamily="34" charset="0"/>
                <a:ea typeface="Times New Roman"/>
              </a:rPr>
              <a:t>persona</a:t>
            </a:r>
            <a:r>
              <a:rPr lang="it-IT" sz="3200" b="1" dirty="0">
                <a:solidFill>
                  <a:srgbClr val="CC0000"/>
                </a:solidFill>
                <a:latin typeface="Calibri" pitchFamily="34" charset="0"/>
                <a:ea typeface="Times New Roman"/>
              </a:rPr>
              <a:t>.</a:t>
            </a:r>
            <a:endParaRPr lang="it-IT" sz="3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27013"/>
            <a:ext cx="305435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4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5779" y="980728"/>
            <a:ext cx="82286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		ANNUNCIARE </a:t>
            </a:r>
            <a:endParaRPr lang="it-IT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</a:rPr>
              <a:t>				Prof.ssa </a:t>
            </a:r>
            <a:r>
              <a:rPr lang="it-IT" sz="2400" dirty="0">
                <a:solidFill>
                  <a:srgbClr val="00B050"/>
                </a:solidFill>
                <a:latin typeface="Calibri" pitchFamily="34" charset="0"/>
              </a:rPr>
              <a:t>Flavia Marcacci </a:t>
            </a:r>
          </a:p>
          <a:p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</a:rPr>
              <a:t>			Docente </a:t>
            </a:r>
            <a:r>
              <a:rPr lang="it-IT" sz="2400" dirty="0">
                <a:solidFill>
                  <a:srgbClr val="00B050"/>
                </a:solidFill>
                <a:latin typeface="Calibri" pitchFamily="34" charset="0"/>
              </a:rPr>
              <a:t>di storia del pensiero scientifico </a:t>
            </a:r>
            <a:endParaRPr lang="it-IT" sz="2400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it-IT" sz="2400" dirty="0" smtClean="0">
                <a:solidFill>
                  <a:srgbClr val="00B050"/>
                </a:solidFill>
                <a:latin typeface="Calibri" pitchFamily="34" charset="0"/>
              </a:rPr>
              <a:t> 			Pontificia </a:t>
            </a:r>
            <a:r>
              <a:rPr lang="it-IT" sz="2400" dirty="0">
                <a:solidFill>
                  <a:srgbClr val="00B050"/>
                </a:solidFill>
                <a:latin typeface="Calibri" pitchFamily="34" charset="0"/>
              </a:rPr>
              <a:t>Università Lateranense </a:t>
            </a:r>
          </a:p>
          <a:p>
            <a:r>
              <a:rPr lang="it-IT" sz="2400" dirty="0">
                <a:latin typeface="Calibri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latin typeface="Calibri" pitchFamily="34" charset="0"/>
              </a:rPr>
              <a:t>Annunciare è gioire, è aumentare la propria vita (</a:t>
            </a:r>
            <a:r>
              <a:rPr lang="it-IT" sz="2800" b="1" i="1" dirty="0">
                <a:latin typeface="Calibri" pitchFamily="34" charset="0"/>
              </a:rPr>
              <a:t>EG </a:t>
            </a:r>
            <a:r>
              <a:rPr lang="it-IT" sz="2800" b="1" dirty="0">
                <a:latin typeface="Calibri" pitchFamily="34" charset="0"/>
              </a:rPr>
              <a:t>10); è «osare»,  «è condividere», perché non esiste gioia che non senta il bisogno di essere condivisa. 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latin typeface="Calibri" pitchFamily="34" charset="0"/>
              </a:rPr>
              <a:t> </a:t>
            </a:r>
          </a:p>
        </p:txBody>
      </p:sp>
      <p:pic>
        <p:nvPicPr>
          <p:cNvPr id="6" name="Picture 2" descr="C:\Users\Supervisor\Pictures\Flavi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0552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692696"/>
            <a:ext cx="8100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LINEE DI AZIONE ED IMPEGNI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>
                <a:latin typeface="Calibri" pitchFamily="34" charset="0"/>
              </a:rPr>
              <a:t> 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è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essenziale il </a:t>
            </a:r>
            <a:r>
              <a:rPr lang="it-IT" sz="2800" b="1" dirty="0">
                <a:solidFill>
                  <a:srgbClr val="003300"/>
                </a:solidFill>
                <a:latin typeface="Calibri" pitchFamily="34" charset="0"/>
              </a:rPr>
              <a:t>primo annuncio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inteso come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proposta di fondo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: incontro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con la Parola,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 silenzio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 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preghiera,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contemplazione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studio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ricerca innovativa. </a:t>
            </a:r>
            <a:endParaRPr lang="it-IT" sz="2400" b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rivedere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il </a:t>
            </a:r>
            <a:r>
              <a:rPr lang="it-IT" sz="2800" b="1" dirty="0">
                <a:solidFill>
                  <a:srgbClr val="003300"/>
                </a:solidFill>
                <a:latin typeface="Calibri" pitchFamily="34" charset="0"/>
              </a:rPr>
              <a:t>sistema educativo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della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Chiesa.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3300"/>
                </a:solidFill>
                <a:latin typeface="Calibri" pitchFamily="34" charset="0"/>
              </a:rPr>
              <a:t> linguaggi </a:t>
            </a:r>
            <a:r>
              <a:rPr lang="it-IT" sz="2800" b="1" dirty="0">
                <a:solidFill>
                  <a:srgbClr val="003300"/>
                </a:solidFill>
                <a:latin typeface="Calibri" pitchFamily="34" charset="0"/>
              </a:rPr>
              <a:t>chiari e diretti, semplici e profondi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,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a 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partire dallo stile di </a:t>
            </a:r>
            <a:r>
              <a:rPr lang="it-IT" sz="2400" b="1" dirty="0" smtClean="0">
                <a:solidFill>
                  <a:srgbClr val="003300"/>
                </a:solidFill>
                <a:latin typeface="Calibri" pitchFamily="34" charset="0"/>
              </a:rPr>
              <a:t>Gesù.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3300"/>
                </a:solidFill>
                <a:latin typeface="Calibri" pitchFamily="34" charset="0"/>
              </a:rPr>
              <a:t>dialogo </a:t>
            </a:r>
            <a:r>
              <a:rPr lang="it-IT" sz="2800" b="1" dirty="0">
                <a:solidFill>
                  <a:srgbClr val="003300"/>
                </a:solidFill>
                <a:latin typeface="Calibri" pitchFamily="34" charset="0"/>
              </a:rPr>
              <a:t>tra parrocchie</a:t>
            </a:r>
            <a:r>
              <a:rPr lang="it-IT" sz="2400" b="1" dirty="0">
                <a:solidFill>
                  <a:srgbClr val="003300"/>
                </a:solidFill>
                <a:latin typeface="Calibri" pitchFamily="34" charset="0"/>
              </a:rPr>
              <a:t> e </a:t>
            </a:r>
            <a:r>
              <a:rPr lang="it-IT" sz="2800" b="1" dirty="0">
                <a:solidFill>
                  <a:srgbClr val="003300"/>
                </a:solidFill>
                <a:latin typeface="Calibri" pitchFamily="34" charset="0"/>
              </a:rPr>
              <a:t>tra realtà </a:t>
            </a:r>
            <a:r>
              <a:rPr lang="it-IT" sz="2800" b="1" dirty="0" smtClean="0">
                <a:solidFill>
                  <a:srgbClr val="003300"/>
                </a:solidFill>
                <a:latin typeface="Calibri" pitchFamily="34" charset="0"/>
              </a:rPr>
              <a:t>associative</a:t>
            </a:r>
            <a:r>
              <a:rPr lang="it-IT" sz="2800" b="1" dirty="0">
                <a:solidFill>
                  <a:srgbClr val="003300"/>
                </a:solidFill>
                <a:latin typeface="Calibri" pitchFamily="34" charset="0"/>
              </a:rPr>
              <a:t>.</a:t>
            </a:r>
          </a:p>
          <a:p>
            <a:r>
              <a:rPr lang="it-IT" sz="2400" b="1" dirty="0">
                <a:latin typeface="Calibri" pitchFamily="34" charset="0"/>
              </a:rPr>
              <a:t> </a:t>
            </a:r>
          </a:p>
          <a:p>
            <a:r>
              <a:rPr lang="it-IT" sz="2400" b="1" dirty="0"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59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:\DCIM\101MSDCF\DSC0157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68" y="4077072"/>
            <a:ext cx="2809831" cy="20275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683568" y="410835"/>
            <a:ext cx="82089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/>
              </a:rPr>
              <a:t>ABITARE </a:t>
            </a:r>
            <a:endParaRPr lang="it-IT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Calibri"/>
            </a:endParaRPr>
          </a:p>
          <a:p>
            <a:pPr>
              <a:spcAft>
                <a:spcPts val="0"/>
              </a:spcAft>
            </a:pPr>
            <a:r>
              <a:rPr lang="it-IT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/>
              </a:rPr>
              <a:t>Prof. Adriano Fabris -Filosofia morale </a:t>
            </a:r>
          </a:p>
          <a:p>
            <a:pPr>
              <a:spcAft>
                <a:spcPts val="0"/>
              </a:spcAft>
            </a:pPr>
            <a:r>
              <a:rPr lang="it-IT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/>
              </a:rPr>
              <a:t>Università </a:t>
            </a:r>
            <a:r>
              <a:rPr lang="it-IT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Calibri"/>
              </a:rPr>
              <a:t>di Pisa</a:t>
            </a:r>
          </a:p>
          <a:p>
            <a:pPr>
              <a:spcAft>
                <a:spcPts val="0"/>
              </a:spcAft>
            </a:pPr>
            <a:r>
              <a:rPr lang="it-IT" sz="2000" dirty="0">
                <a:solidFill>
                  <a:srgbClr val="FFC000"/>
                </a:solidFill>
                <a:latin typeface="Arial Rounded MT Bold" pitchFamily="34" charset="0"/>
                <a:ea typeface="Calibri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it-IT" sz="2000" dirty="0" smtClean="0">
              <a:solidFill>
                <a:srgbClr val="002060"/>
              </a:solidFill>
              <a:latin typeface="Arial Rounded MT Bold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Non </a:t>
            </a:r>
            <a:r>
              <a:rPr lang="it-IT" sz="2000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si abitano solo luoghi: </a:t>
            </a:r>
            <a:r>
              <a:rPr lang="it-IT" sz="2000" b="1" i="1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si abitano </a:t>
            </a:r>
            <a:r>
              <a:rPr lang="it-IT" sz="2000" b="1" i="1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 anzitutto </a:t>
            </a:r>
            <a:r>
              <a:rPr lang="it-IT" sz="2000" b="1" i="1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relazioni</a:t>
            </a:r>
            <a:r>
              <a:rPr lang="it-IT" sz="2000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. Non si tratta di qualcosa di </a:t>
            </a: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statico </a:t>
            </a:r>
            <a:r>
              <a:rPr lang="it-IT" sz="2000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ma </a:t>
            </a: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implica </a:t>
            </a:r>
            <a:r>
              <a:rPr lang="it-IT" sz="2000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una </a:t>
            </a: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dinamica: è </a:t>
            </a:r>
            <a:r>
              <a:rPr lang="it-IT" sz="2000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anzitutto un “</a:t>
            </a:r>
            <a:r>
              <a:rPr lang="it-IT" sz="2000" b="1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farsi abitare da Cristo</a:t>
            </a:r>
            <a:r>
              <a:rPr lang="it-IT" sz="2000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”, perché solo a partire da qui può essere fatto spazio </a:t>
            </a:r>
            <a:r>
              <a:rPr lang="it-IT" sz="2000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all’altro.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it-IT" sz="2000" dirty="0" smtClean="0">
              <a:solidFill>
                <a:srgbClr val="002060"/>
              </a:solidFill>
              <a:latin typeface="Arial Rounded MT Bold" pitchFamily="34" charset="0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000" b="1" i="1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		              Abitare </a:t>
            </a:r>
            <a:r>
              <a:rPr lang="it-IT" sz="2000" b="1" i="1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è ascoltare, lasciare spazio, </a:t>
            </a:r>
            <a:r>
              <a:rPr lang="it-IT" sz="2000" b="1" i="1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					accogliere</a:t>
            </a:r>
            <a:r>
              <a:rPr lang="it-IT" sz="2000" b="1" i="1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, accompagnare e fare </a:t>
            </a:r>
            <a:r>
              <a:rPr lang="it-IT" sz="2000" b="1" i="1" dirty="0" smtClean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						alleanza</a:t>
            </a:r>
            <a:r>
              <a:rPr lang="it-IT" sz="2000" b="1" i="1" dirty="0">
                <a:solidFill>
                  <a:srgbClr val="002060"/>
                </a:solidFill>
                <a:latin typeface="Arial Rounded MT Bold" pitchFamily="34" charset="0"/>
                <a:ea typeface="Calibri"/>
              </a:rPr>
              <a:t>. </a:t>
            </a:r>
          </a:p>
        </p:txBody>
      </p:sp>
      <p:pic>
        <p:nvPicPr>
          <p:cNvPr id="5" name="Picture 2" descr="C:\Users\Supervisor\Pictures\sintesi abiate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03" y="410835"/>
            <a:ext cx="2409190" cy="16059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3223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Si tratta di ripensare la </a:t>
            </a:r>
            <a:r>
              <a:rPr lang="it-IT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politica</a:t>
            </a:r>
            <a:r>
              <a:rPr lang="it-IT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e di farlo in una chiave che sia davvero comunitaria. </a:t>
            </a:r>
            <a:r>
              <a:rPr lang="it-IT" b="1" dirty="0">
                <a:solidFill>
                  <a:srgbClr val="002060"/>
                </a:solidFill>
              </a:rPr>
              <a:t/>
            </a:r>
            <a:br>
              <a:rPr lang="it-IT" b="1" dirty="0">
                <a:solidFill>
                  <a:srgbClr val="00206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548680"/>
            <a:ext cx="7543800" cy="4023320"/>
          </a:xfrm>
        </p:spPr>
        <p:txBody>
          <a:bodyPr/>
          <a:lstStyle/>
          <a:p>
            <a:pPr marL="0" indent="0">
              <a:buNone/>
            </a:pP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90" y="404664"/>
            <a:ext cx="21891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4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260</TotalTime>
  <Words>398</Words>
  <Application>Microsoft Office PowerPoint</Application>
  <PresentationFormat>Presentazione su schermo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NewsPrint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 tratta di ripensare la politica, e di farlo in una chiave che sia davvero comunitaria.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</dc:creator>
  <cp:lastModifiedBy>Vito Pierluigi</cp:lastModifiedBy>
  <cp:revision>50</cp:revision>
  <dcterms:created xsi:type="dcterms:W3CDTF">2015-12-07T06:11:52Z</dcterms:created>
  <dcterms:modified xsi:type="dcterms:W3CDTF">2016-01-08T09:48:39Z</dcterms:modified>
</cp:coreProperties>
</file>